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5"/>
  </p:notesMasterIdLst>
  <p:sldIdLst>
    <p:sldId id="256" r:id="rId2"/>
    <p:sldId id="305" r:id="rId3"/>
    <p:sldId id="307" r:id="rId4"/>
    <p:sldId id="375" r:id="rId5"/>
    <p:sldId id="382" r:id="rId6"/>
    <p:sldId id="383" r:id="rId7"/>
    <p:sldId id="381" r:id="rId8"/>
    <p:sldId id="369" r:id="rId9"/>
    <p:sldId id="385" r:id="rId10"/>
    <p:sldId id="392" r:id="rId11"/>
    <p:sldId id="377" r:id="rId12"/>
    <p:sldId id="387" r:id="rId13"/>
    <p:sldId id="312" r:id="rId14"/>
    <p:sldId id="376" r:id="rId15"/>
    <p:sldId id="388" r:id="rId16"/>
    <p:sldId id="391" r:id="rId17"/>
    <p:sldId id="390" r:id="rId18"/>
    <p:sldId id="389" r:id="rId19"/>
    <p:sldId id="398" r:id="rId20"/>
    <p:sldId id="399" r:id="rId21"/>
    <p:sldId id="370" r:id="rId22"/>
    <p:sldId id="366" r:id="rId23"/>
    <p:sldId id="393" r:id="rId24"/>
    <p:sldId id="373" r:id="rId25"/>
    <p:sldId id="306" r:id="rId26"/>
    <p:sldId id="378" r:id="rId27"/>
    <p:sldId id="258" r:id="rId28"/>
    <p:sldId id="365" r:id="rId29"/>
    <p:sldId id="394" r:id="rId30"/>
    <p:sldId id="397" r:id="rId31"/>
    <p:sldId id="406" r:id="rId32"/>
    <p:sldId id="407" r:id="rId33"/>
    <p:sldId id="400" r:id="rId34"/>
    <p:sldId id="401" r:id="rId35"/>
    <p:sldId id="374" r:id="rId36"/>
    <p:sldId id="402" r:id="rId37"/>
    <p:sldId id="403" r:id="rId38"/>
    <p:sldId id="404" r:id="rId39"/>
    <p:sldId id="371" r:id="rId40"/>
    <p:sldId id="408" r:id="rId41"/>
    <p:sldId id="409" r:id="rId42"/>
    <p:sldId id="410" r:id="rId43"/>
    <p:sldId id="372" r:id="rId4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DM Mono" panose="020B0509040201040103" pitchFamily="49" charset="77"/>
      <p:regular r:id="rId50"/>
      <p:italic r:id="rId51"/>
    </p:embeddedFont>
    <p:embeddedFont>
      <p:font typeface="Inter" panose="02000503000000020004" pitchFamily="2" charset="0"/>
      <p:regular r:id="rId52"/>
      <p:bold r:id="rId53"/>
    </p:embeddedFont>
    <p:embeddedFont>
      <p:font typeface="Inter Medium" panose="02000503000000020004" pitchFamily="2" charset="0"/>
      <p:regular r:id="rId54"/>
      <p:bold r:id="rId55"/>
    </p:embeddedFont>
    <p:embeddedFont>
      <p:font typeface="Inter SemiBold" panose="02000503000000020004" pitchFamily="2" charset="0"/>
      <p:regular r:id="rId56"/>
      <p:bold r:id="rId57"/>
      <p:italic r:id="rId58"/>
      <p:boldItalic r:id="rId59"/>
    </p:embeddedFont>
    <p:embeddedFont>
      <p:font typeface="Inter Tight" pitchFamily="2" charset="0"/>
      <p:regular r:id="rId60"/>
      <p:bold r:id="rId61"/>
      <p:italic r:id="rId62"/>
      <p:boldItalic r:id="rId63"/>
    </p:embeddedFont>
    <p:embeddedFont>
      <p:font typeface="Inter Tight Medium" pitchFamily="2" charset="0"/>
      <p:regular r:id="rId64"/>
      <p:bold r:id="rId65"/>
      <p:italic r:id="rId66"/>
      <p:boldItalic r:id="rId67"/>
    </p:embeddedFont>
    <p:embeddedFont>
      <p:font typeface="Inter Tight SemiBold" pitchFamily="2" charset="0"/>
      <p:regular r:id="rId68"/>
      <p:bold r:id="rId69"/>
      <p:italic r:id="rId70"/>
      <p:boldItalic r:id="rId71"/>
    </p:embeddedFont>
    <p:embeddedFont>
      <p:font typeface="JetBrains Mono" panose="020F0502020204030204" pitchFamily="34" charset="0"/>
      <p:regular r:id="rId72"/>
      <p:bold r:id="rId73"/>
      <p:italic r:id="rId74"/>
      <p:boldItalic r:id="rId75"/>
    </p:embeddedFont>
    <p:embeddedFont>
      <p:font typeface="Sora" panose="020F05020202040302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pos="190">
          <p15:clr>
            <a:srgbClr val="9AA0A6"/>
          </p15:clr>
        </p15:guide>
        <p15:guide id="3" orient="horz" pos="84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84"/>
    <a:srgbClr val="005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94577"/>
  </p:normalViewPr>
  <p:slideViewPr>
    <p:cSldViewPr snapToGrid="0">
      <p:cViewPr varScale="1">
        <p:scale>
          <a:sx n="155" d="100"/>
          <a:sy n="155" d="100"/>
        </p:scale>
        <p:origin x="192" y="184"/>
      </p:cViewPr>
      <p:guideLst>
        <p:guide pos="2880"/>
        <p:guide pos="190"/>
        <p:guide orient="horz" pos="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74" Type="http://schemas.openxmlformats.org/officeDocument/2006/relationships/font" Target="fonts/font29.fntdata"/><Relationship Id="rId79" Type="http://schemas.openxmlformats.org/officeDocument/2006/relationships/font" Target="fonts/font34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font" Target="fonts/font33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font" Target="fonts/font31.fntdata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66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556043f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556043f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36f2e0e2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36f2e0e21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614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2effeabd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2effeabd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556043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556043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36f2e0e21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c36f2e0e21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50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36f2e0e2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36f2e0e21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205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 who thinks  3 times?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Who thinks 2 times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Who thinks 0 times 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Let’s explain in the next slide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a5538a7d6c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a5538a7d6c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https://jeanmeche.github.io/angular-change-detection/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36f2e0e2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36f2e0e21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73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36f2e0e21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36f2e0e21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2effeab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2effeab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2effeabd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2effeabd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. Grid">
  <p:cSld name="CUSTOM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453600" y="0"/>
            <a:ext cx="755100" cy="5143500"/>
          </a:xfrm>
          <a:prstGeom prst="rect">
            <a:avLst/>
          </a:prstGeom>
          <a:solidFill>
            <a:srgbClr val="FF00AB">
              <a:alpha val="34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2"/>
          <p:cNvSpPr/>
          <p:nvPr/>
        </p:nvSpPr>
        <p:spPr>
          <a:xfrm>
            <a:off x="1284897" y="0"/>
            <a:ext cx="755100" cy="5143500"/>
          </a:xfrm>
          <a:prstGeom prst="rect">
            <a:avLst/>
          </a:prstGeom>
          <a:solidFill>
            <a:srgbClr val="FF00AB">
              <a:alpha val="34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"/>
          <p:cNvSpPr/>
          <p:nvPr/>
        </p:nvSpPr>
        <p:spPr>
          <a:xfrm>
            <a:off x="2116194" y="0"/>
            <a:ext cx="755100" cy="5143500"/>
          </a:xfrm>
          <a:prstGeom prst="rect">
            <a:avLst/>
          </a:prstGeom>
          <a:solidFill>
            <a:srgbClr val="FF00AB">
              <a:alpha val="34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7492" y="0"/>
            <a:ext cx="755100" cy="5143500"/>
          </a:xfrm>
          <a:prstGeom prst="rect">
            <a:avLst/>
          </a:prstGeom>
          <a:solidFill>
            <a:srgbClr val="FF00AB">
              <a:alpha val="34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778789" y="0"/>
            <a:ext cx="755100" cy="5143500"/>
          </a:xfrm>
          <a:prstGeom prst="rect">
            <a:avLst/>
          </a:prstGeom>
          <a:solidFill>
            <a:srgbClr val="FF00AB">
              <a:alpha val="34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610111" y="0"/>
            <a:ext cx="755100" cy="5143500"/>
          </a:xfrm>
          <a:prstGeom prst="rect">
            <a:avLst/>
          </a:prstGeom>
          <a:solidFill>
            <a:srgbClr val="FF00AB">
              <a:alpha val="34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41408" y="0"/>
            <a:ext cx="755100" cy="5143500"/>
          </a:xfrm>
          <a:prstGeom prst="rect">
            <a:avLst/>
          </a:prstGeom>
          <a:solidFill>
            <a:srgbClr val="FF00AB">
              <a:alpha val="34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272706" y="0"/>
            <a:ext cx="755100" cy="5143500"/>
          </a:xfrm>
          <a:prstGeom prst="rect">
            <a:avLst/>
          </a:prstGeom>
          <a:solidFill>
            <a:srgbClr val="FF00AB">
              <a:alpha val="34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104003" y="0"/>
            <a:ext cx="755100" cy="5143500"/>
          </a:xfrm>
          <a:prstGeom prst="rect">
            <a:avLst/>
          </a:prstGeom>
          <a:solidFill>
            <a:srgbClr val="FF00AB">
              <a:alpha val="34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935300" y="0"/>
            <a:ext cx="755100" cy="5143500"/>
          </a:xfrm>
          <a:prstGeom prst="rect">
            <a:avLst/>
          </a:prstGeom>
          <a:solidFill>
            <a:srgbClr val="FF00AB">
              <a:alpha val="34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Image">
  <p:cSld name="SECTION_HEADER_1_2_2_2_1"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460100" y="1365775"/>
            <a:ext cx="3676500" cy="30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●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○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■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●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○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■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●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○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■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3676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Tight Medium"/>
              <a:buNone/>
              <a:defRPr sz="2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388" y="214500"/>
            <a:ext cx="344124" cy="3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 rotWithShape="1">
          <a:blip r:embed="rId3">
            <a:alphaModFix/>
          </a:blip>
          <a:srcRect l="5165" r="5156"/>
          <a:stretch/>
        </p:blipFill>
        <p:spPr>
          <a:xfrm>
            <a:off x="4595650" y="212825"/>
            <a:ext cx="4288200" cy="4745400"/>
          </a:xfrm>
          <a:prstGeom prst="roundRect">
            <a:avLst>
              <a:gd name="adj" fmla="val 4099"/>
            </a:avLst>
          </a:prstGeom>
          <a:noFill/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Callout">
  <p:cSld name="SECTION_HEADER_1_2_2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1536100" y="1923675"/>
            <a:ext cx="6106200" cy="1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spcBef>
                <a:spcPts val="0"/>
              </a:spcBef>
              <a:spcAft>
                <a:spcPts val="0"/>
              </a:spcAft>
              <a:buSzPts val="3000"/>
              <a:buFont typeface="Inter Tight Medium"/>
              <a:buChar char="●"/>
              <a:defRPr sz="30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914400" lvl="1" indent="-419100" algn="ctr">
              <a:spcBef>
                <a:spcPts val="0"/>
              </a:spcBef>
              <a:spcAft>
                <a:spcPts val="0"/>
              </a:spcAft>
              <a:buSzPts val="3000"/>
              <a:buFont typeface="Inter Tight Medium"/>
              <a:buChar char="○"/>
              <a:defRPr sz="30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1371600" lvl="2" indent="-419100" algn="ctr">
              <a:spcBef>
                <a:spcPts val="0"/>
              </a:spcBef>
              <a:spcAft>
                <a:spcPts val="0"/>
              </a:spcAft>
              <a:buSzPts val="3000"/>
              <a:buFont typeface="Inter Tight Medium"/>
              <a:buChar char="■"/>
              <a:defRPr sz="30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1828800" lvl="3" indent="-419100" algn="ctr">
              <a:spcBef>
                <a:spcPts val="0"/>
              </a:spcBef>
              <a:spcAft>
                <a:spcPts val="0"/>
              </a:spcAft>
              <a:buSzPts val="3000"/>
              <a:buFont typeface="Inter Tight Medium"/>
              <a:buChar char="●"/>
              <a:defRPr sz="30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2286000" lvl="4" indent="-419100" algn="ctr">
              <a:spcBef>
                <a:spcPts val="0"/>
              </a:spcBef>
              <a:spcAft>
                <a:spcPts val="0"/>
              </a:spcAft>
              <a:buSzPts val="3000"/>
              <a:buFont typeface="Inter Tight Medium"/>
              <a:buChar char="○"/>
              <a:defRPr sz="30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2743200" lvl="5" indent="-419100" algn="ctr">
              <a:spcBef>
                <a:spcPts val="0"/>
              </a:spcBef>
              <a:spcAft>
                <a:spcPts val="0"/>
              </a:spcAft>
              <a:buSzPts val="3000"/>
              <a:buFont typeface="Inter Tight Medium"/>
              <a:buChar char="■"/>
              <a:defRPr sz="30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3200400" lvl="6" indent="-419100" algn="ctr">
              <a:spcBef>
                <a:spcPts val="0"/>
              </a:spcBef>
              <a:spcAft>
                <a:spcPts val="0"/>
              </a:spcAft>
              <a:buSzPts val="3000"/>
              <a:buFont typeface="Inter Tight Medium"/>
              <a:buChar char="●"/>
              <a:defRPr sz="30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3657600" lvl="7" indent="-419100" algn="ctr">
              <a:spcBef>
                <a:spcPts val="0"/>
              </a:spcBef>
              <a:spcAft>
                <a:spcPts val="0"/>
              </a:spcAft>
              <a:buSzPts val="3000"/>
              <a:buFont typeface="Inter Tight Medium"/>
              <a:buChar char="○"/>
              <a:defRPr sz="30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Inter Tight Medium"/>
              <a:buChar char="■"/>
              <a:defRPr sz="30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Quote (Dark)">
  <p:cSld name="CUSTOM_2_2_1_1_1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1988100" y="1567675"/>
            <a:ext cx="5158800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Tight"/>
              <a:buNone/>
              <a:defRPr sz="24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3102000" y="1567675"/>
            <a:ext cx="111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4"/>
          <p:cNvCxnSpPr/>
          <p:nvPr/>
        </p:nvCxnSpPr>
        <p:spPr>
          <a:xfrm>
            <a:off x="4934050" y="1567675"/>
            <a:ext cx="1116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4"/>
          <p:cNvCxnSpPr/>
          <p:nvPr/>
        </p:nvCxnSpPr>
        <p:spPr>
          <a:xfrm>
            <a:off x="3102000" y="3612775"/>
            <a:ext cx="11169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4"/>
          <p:cNvCxnSpPr/>
          <p:nvPr/>
        </p:nvCxnSpPr>
        <p:spPr>
          <a:xfrm>
            <a:off x="4934050" y="3612775"/>
            <a:ext cx="11169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4"/>
          <p:cNvSpPr txBox="1"/>
          <p:nvPr/>
        </p:nvSpPr>
        <p:spPr>
          <a:xfrm>
            <a:off x="3967775" y="1501250"/>
            <a:ext cx="12174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accent4"/>
                </a:solidFill>
                <a:latin typeface="Inter Tight"/>
                <a:ea typeface="Inter Tight"/>
                <a:cs typeface="Inter Tight"/>
                <a:sym typeface="Inter Tight"/>
              </a:rPr>
              <a:t>“</a:t>
            </a:r>
            <a:endParaRPr sz="5000" b="1">
              <a:solidFill>
                <a:schemeClr val="accent4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967775" y="3578475"/>
            <a:ext cx="12174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accent3"/>
                </a:solidFill>
                <a:latin typeface="Inter Tight"/>
                <a:ea typeface="Inter Tight"/>
                <a:cs typeface="Inter Tight"/>
                <a:sym typeface="Inter Tight"/>
              </a:rPr>
              <a:t>”</a:t>
            </a:r>
            <a:endParaRPr sz="5000" b="1">
              <a:solidFill>
                <a:schemeClr val="accent3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997100" y="3769975"/>
            <a:ext cx="51588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2"/>
          </p:nvPr>
        </p:nvSpPr>
        <p:spPr>
          <a:xfrm>
            <a:off x="1997100" y="3871425"/>
            <a:ext cx="5158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None/>
              <a:defRPr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None/>
              <a:defRPr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None/>
              <a:defRPr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None/>
              <a:defRPr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None/>
              <a:defRPr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None/>
              <a:defRPr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None/>
              <a:defRPr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None/>
              <a:defRPr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"/>
              <a:buNone/>
              <a:defRPr sz="1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Quote (Dark)" preserve="1" userDrawn="1">
  <p:cSld name="1_03. Quote (Dark)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200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terminal">
  <p:cSld name="TITLE_7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1355850" y="755350"/>
            <a:ext cx="5800500" cy="2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●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marL="914400" lvl="1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○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marL="1371600" lvl="2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■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marL="1828800" lvl="3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●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marL="2286000" lvl="4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○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marL="2743200" lvl="5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■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marL="3200400" lvl="6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●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marL="3657600" lvl="7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○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marL="4114800" lvl="8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■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Blank">
  <p:cSld name="SECTION_HEADER_1_2_2_1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47" y="5750"/>
            <a:ext cx="91360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7060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Tight Medium"/>
              <a:buNone/>
              <a:defRPr sz="2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Blank">
  <p:cSld name="SECTION_HEADER_1_2_2_8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56" y="15313"/>
            <a:ext cx="9144003" cy="51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7060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Tight Medium"/>
              <a:buNone/>
              <a:defRPr sz="2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Blank">
  <p:cSld name="SECTION_HEADER_1_2_2_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951"/>
            <a:ext cx="9143997" cy="51454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7060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Tight Medium"/>
              <a:buNone/>
              <a:defRPr sz="2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Blank">
  <p:cSld name="SECTION_HEADER_1_2_2_8_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56" y="15313"/>
            <a:ext cx="9144003" cy="51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7060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Tight Medium"/>
              <a:buNone/>
              <a:defRPr sz="2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Blank">
  <p:cSld name="SECTION_HEADER_1_2_2_11_1_5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147" y="5750"/>
            <a:ext cx="91360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7060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Tight Medium"/>
              <a:buNone/>
              <a:defRPr sz="2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Cover w/ Speakers (Dark)">
  <p:cSld name="TITLE_1_1_1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462601" y="3744350"/>
            <a:ext cx="1025400" cy="10254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694625" y="3744350"/>
            <a:ext cx="27717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3600" y="1803725"/>
            <a:ext cx="60510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3"/>
          </p:nvPr>
        </p:nvSpPr>
        <p:spPr>
          <a:xfrm>
            <a:off x="453600" y="2940900"/>
            <a:ext cx="4882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Tight"/>
              <a:buNone/>
              <a:defRPr sz="16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4"/>
          </p:nvPr>
        </p:nvSpPr>
        <p:spPr>
          <a:xfrm>
            <a:off x="4672951" y="3744350"/>
            <a:ext cx="1025400" cy="10254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3"/>
          <p:cNvSpPr txBox="1">
            <a:spLocks noGrp="1"/>
          </p:cNvSpPr>
          <p:nvPr>
            <p:ph type="subTitle" idx="5"/>
          </p:nvPr>
        </p:nvSpPr>
        <p:spPr>
          <a:xfrm>
            <a:off x="5904975" y="3744350"/>
            <a:ext cx="27717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Medium"/>
              <a:buNone/>
              <a:defRPr sz="12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912" y="32004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Blank">
  <p:cSld name="SECTION_HEADER_1_2_2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951"/>
            <a:ext cx="9143997" cy="514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Blank">
  <p:cSld name="SECTION_HEADER_1_2_2_11_1_4_1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76" y="-5125"/>
            <a:ext cx="914402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38" y="0"/>
            <a:ext cx="979964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Index">
  <p:cSld name="02. Index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912" y="32004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" y="551"/>
            <a:ext cx="9144003" cy="5147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7200" y="1263975"/>
            <a:ext cx="2653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Medium"/>
              <a:buNone/>
              <a:defRPr sz="3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Inter SemiBold"/>
              <a:buNone/>
              <a:defRPr sz="2400">
                <a:solidFill>
                  <a:srgbClr val="4A4A4A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Inter SemiBold"/>
              <a:buNone/>
              <a:defRPr sz="2400">
                <a:solidFill>
                  <a:srgbClr val="4A4A4A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Inter SemiBold"/>
              <a:buNone/>
              <a:defRPr sz="2400">
                <a:solidFill>
                  <a:srgbClr val="4A4A4A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Inter SemiBold"/>
              <a:buNone/>
              <a:defRPr sz="2400">
                <a:solidFill>
                  <a:srgbClr val="4A4A4A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Inter SemiBold"/>
              <a:buNone/>
              <a:defRPr sz="2400">
                <a:solidFill>
                  <a:srgbClr val="4A4A4A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Inter SemiBold"/>
              <a:buNone/>
              <a:defRPr sz="2400">
                <a:solidFill>
                  <a:srgbClr val="4A4A4A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Inter SemiBold"/>
              <a:buNone/>
              <a:defRPr sz="2400">
                <a:solidFill>
                  <a:srgbClr val="4A4A4A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Inter SemiBold"/>
              <a:buNone/>
              <a:defRPr sz="2400">
                <a:solidFill>
                  <a:srgbClr val="4A4A4A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3870429" y="1334619"/>
            <a:ext cx="3690300" cy="1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3166325" y="1334625"/>
            <a:ext cx="457200" cy="1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"/>
              <a:buNone/>
              <a:defRPr sz="18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A4A4A"/>
              </a:buClr>
              <a:buSzPts val="1800"/>
              <a:buFont typeface="Inter"/>
              <a:buNone/>
              <a:defRPr sz="1800" b="1">
                <a:solidFill>
                  <a:srgbClr val="4A4A4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660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 Cover w/ Speakers">
  <p:cSld name="SECTION_HEADER_2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453600" y="2940900"/>
            <a:ext cx="4882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 Tight"/>
              <a:buNone/>
              <a:defRPr sz="16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462601" y="3744350"/>
            <a:ext cx="1025400" cy="10254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4"/>
          <p:cNvSpPr txBox="1">
            <a:spLocks noGrp="1"/>
          </p:cNvSpPr>
          <p:nvPr>
            <p:ph type="subTitle" idx="3"/>
          </p:nvPr>
        </p:nvSpPr>
        <p:spPr>
          <a:xfrm>
            <a:off x="1694625" y="3744350"/>
            <a:ext cx="27717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4"/>
          </p:nvPr>
        </p:nvSpPr>
        <p:spPr>
          <a:xfrm>
            <a:off x="4672951" y="3744350"/>
            <a:ext cx="1025400" cy="10254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4"/>
          <p:cNvSpPr txBox="1">
            <a:spLocks noGrp="1"/>
          </p:cNvSpPr>
          <p:nvPr>
            <p:ph type="subTitle" idx="5"/>
          </p:nvPr>
        </p:nvSpPr>
        <p:spPr>
          <a:xfrm>
            <a:off x="5904975" y="3744350"/>
            <a:ext cx="27717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Medium"/>
              <a:buNone/>
              <a:def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3600" y="1803725"/>
            <a:ext cx="60510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Inter Tight Medium"/>
              <a:buNone/>
              <a:defRPr sz="65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Inter Tight Medium"/>
              <a:buNone/>
              <a:defRPr sz="65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Inter Tight Medium"/>
              <a:buNone/>
              <a:defRPr sz="65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Inter Tight Medium"/>
              <a:buNone/>
              <a:defRPr sz="65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Inter Tight Medium"/>
              <a:buNone/>
              <a:defRPr sz="65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Inter Tight Medium"/>
              <a:buNone/>
              <a:defRPr sz="65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Inter Tight Medium"/>
              <a:buNone/>
              <a:defRPr sz="65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Inter Tight Medium"/>
              <a:buNone/>
              <a:defRPr sz="65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Inter Tight Medium"/>
              <a:buNone/>
              <a:defRPr sz="65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912" y="32004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Section">
  <p:cSld name="SECTION_HEADER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457200" y="2329675"/>
            <a:ext cx="5158800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Tight Medium"/>
              <a:buNone/>
              <a:defRPr sz="36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9452" y="114201"/>
            <a:ext cx="504998" cy="50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Section">
  <p:cSld name="SECTION_HEADER_1_2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57200" y="2329675"/>
            <a:ext cx="5158800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Tight Medium"/>
              <a:buNone/>
              <a:defRPr sz="36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9452" y="114201"/>
            <a:ext cx="504998" cy="50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. Section">
  <p:cSld name="SECTION_HEADER_1_2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457200" y="2329675"/>
            <a:ext cx="5158800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Tight Medium"/>
              <a:buNone/>
              <a:defRPr sz="36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9452" y="114201"/>
            <a:ext cx="504998" cy="50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Title only">
  <p:cSld name="SECTION_HEADER_1_2_2_2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7060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Tight Medium"/>
              <a:buNone/>
              <a:defRPr sz="2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Title and body">
  <p:cSld name="SECTION_HEADER_1_2_2_2_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60100" y="1365775"/>
            <a:ext cx="5948100" cy="30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●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○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■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●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○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■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●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○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■"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Tight Medium"/>
              <a:buNone/>
              <a:defRPr sz="2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 Title and two columns">
  <p:cSld name="SECTION_HEADER_1_2_2_2_2_1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7172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Tight Medium"/>
              <a:buNone/>
              <a:defRPr sz="2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idx="2"/>
          </p:nvPr>
        </p:nvSpPr>
        <p:spPr>
          <a:xfrm>
            <a:off x="3363150" y="1359025"/>
            <a:ext cx="44961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None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None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None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None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None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None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None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None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Inter Tight"/>
              <a:buNone/>
              <a:defRPr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457200" y="1359025"/>
            <a:ext cx="24177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-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Tight"/>
              <a:buNone/>
              <a:defRPr sz="2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0496" y="109728"/>
            <a:ext cx="502920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8" r:id="rId13"/>
    <p:sldLayoutId id="2147483661" r:id="rId14"/>
    <p:sldLayoutId id="2147483663" r:id="rId15"/>
    <p:sldLayoutId id="2147483664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9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6">
          <p15:clr>
            <a:srgbClr val="EA4335"/>
          </p15:clr>
        </p15:guide>
        <p15:guide id="2" pos="761">
          <p15:clr>
            <a:srgbClr val="EA4335"/>
          </p15:clr>
        </p15:guide>
        <p15:guide id="3" pos="809">
          <p15:clr>
            <a:srgbClr val="EA4335"/>
          </p15:clr>
        </p15:guide>
        <p15:guide id="4" pos="1285">
          <p15:clr>
            <a:srgbClr val="EA4335"/>
          </p15:clr>
        </p15:guide>
        <p15:guide id="5" pos="1333">
          <p15:clr>
            <a:srgbClr val="EA4335"/>
          </p15:clr>
        </p15:guide>
        <p15:guide id="6" pos="1809">
          <p15:clr>
            <a:srgbClr val="EA4335"/>
          </p15:clr>
        </p15:guide>
        <p15:guide id="7" pos="1857">
          <p15:clr>
            <a:srgbClr val="EA4335"/>
          </p15:clr>
        </p15:guide>
        <p15:guide id="8" pos="2332">
          <p15:clr>
            <a:srgbClr val="EA4335"/>
          </p15:clr>
        </p15:guide>
        <p15:guide id="9" pos="2380">
          <p15:clr>
            <a:srgbClr val="EA4335"/>
          </p15:clr>
        </p15:guide>
        <p15:guide id="10" pos="2856">
          <p15:clr>
            <a:srgbClr val="EA4335"/>
          </p15:clr>
        </p15:guide>
        <p15:guide id="11" pos="2904">
          <p15:clr>
            <a:srgbClr val="EA4335"/>
          </p15:clr>
        </p15:guide>
        <p15:guide id="12" pos="3380">
          <p15:clr>
            <a:srgbClr val="EA4335"/>
          </p15:clr>
        </p15:guide>
        <p15:guide id="13" pos="3428">
          <p15:clr>
            <a:srgbClr val="EA4335"/>
          </p15:clr>
        </p15:guide>
        <p15:guide id="14" pos="3903">
          <p15:clr>
            <a:srgbClr val="EA4335"/>
          </p15:clr>
        </p15:guide>
        <p15:guide id="15" pos="3951">
          <p15:clr>
            <a:srgbClr val="EA4335"/>
          </p15:clr>
        </p15:guide>
        <p15:guide id="16" pos="4427">
          <p15:clr>
            <a:srgbClr val="EA4335"/>
          </p15:clr>
        </p15:guide>
        <p15:guide id="17" pos="4475">
          <p15:clr>
            <a:srgbClr val="EA4335"/>
          </p15:clr>
        </p15:guide>
        <p15:guide id="18" pos="4951">
          <p15:clr>
            <a:srgbClr val="EA4335"/>
          </p15:clr>
        </p15:guide>
        <p15:guide id="19" pos="4999">
          <p15:clr>
            <a:srgbClr val="EA4335"/>
          </p15:clr>
        </p15:guide>
        <p15:guide id="20" pos="5474">
          <p15:clr>
            <a:srgbClr val="EA4335"/>
          </p15:clr>
        </p15:guide>
        <p15:guide id="21" orient="horz" pos="135">
          <p15:clr>
            <a:srgbClr val="EA4335"/>
          </p15:clr>
        </p15:guide>
        <p15:guide id="22" orient="horz" pos="3105">
          <p15:clr>
            <a:srgbClr val="EA4335"/>
          </p15:clr>
        </p15:guide>
        <p15:guide id="23" orient="horz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5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1761941" y="3765617"/>
            <a:ext cx="4578000" cy="10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Khang Tran 	</a:t>
            </a:r>
            <a:endParaRPr sz="1400" b="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Catfish Team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Angular Enthusiast</a:t>
            </a:r>
            <a:endParaRPr lang="en-US" sz="1200" b="0" i="1" dirty="0"/>
          </a:p>
        </p:txBody>
      </p:sp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xfrm>
            <a:off x="414551" y="1256228"/>
            <a:ext cx="5305765" cy="1401046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Decoded</a:t>
            </a:r>
            <a:br>
              <a:rPr lang="en" sz="4800" dirty="0"/>
            </a:br>
            <a:r>
              <a:rPr lang="en" sz="4800" dirty="0"/>
              <a:t>Change Detection </a:t>
            </a:r>
            <a:endParaRPr sz="4800" dirty="0"/>
          </a:p>
        </p:txBody>
      </p:sp>
      <p:sp>
        <p:nvSpPr>
          <p:cNvPr id="2" name="Google Shape;141;p30">
            <a:extLst>
              <a:ext uri="{FF2B5EF4-FFF2-40B4-BE49-F238E27FC236}">
                <a16:creationId xmlns:a16="http://schemas.microsoft.com/office/drawing/2014/main" id="{A3C07F66-FC8C-FA59-1883-D9E52A71C347}"/>
              </a:ext>
            </a:extLst>
          </p:cNvPr>
          <p:cNvSpPr txBox="1">
            <a:spLocks/>
          </p:cNvSpPr>
          <p:nvPr/>
        </p:nvSpPr>
        <p:spPr>
          <a:xfrm>
            <a:off x="425183" y="2711296"/>
            <a:ext cx="3785309" cy="43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Inter Tight Medium"/>
              <a:buNone/>
              <a:defRPr sz="65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r>
              <a:rPr lang="en-US" sz="2400" i="1" dirty="0"/>
              <a:t>Get ready to go Zoneless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90B7551-06B1-F1AB-5C0F-7175C44A740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14551" y="3765617"/>
            <a:ext cx="1025400" cy="10254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DB4E3-70B8-D9BD-EC0A-54C03251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571750" cy="5151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4E1F7-873A-9877-1240-1E2B741CFB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3614" y="275897"/>
            <a:ext cx="4843660" cy="2290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1B3D9-5EA6-DCC1-8097-D98D1A536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614" y="2849399"/>
            <a:ext cx="4843660" cy="2085019"/>
          </a:xfrm>
          <a:prstGeom prst="rect">
            <a:avLst/>
          </a:prstGeom>
        </p:spPr>
      </p:pic>
      <p:sp>
        <p:nvSpPr>
          <p:cNvPr id="11" name="Google Shape;341;p53">
            <a:extLst>
              <a:ext uri="{FF2B5EF4-FFF2-40B4-BE49-F238E27FC236}">
                <a16:creationId xmlns:a16="http://schemas.microsoft.com/office/drawing/2014/main" id="{6AC91BEB-4F5C-96F9-1258-67A31EEDD348}"/>
              </a:ext>
            </a:extLst>
          </p:cNvPr>
          <p:cNvSpPr/>
          <p:nvPr/>
        </p:nvSpPr>
        <p:spPr>
          <a:xfrm>
            <a:off x="4342251" y="1137199"/>
            <a:ext cx="936478" cy="23965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3;p53">
            <a:extLst>
              <a:ext uri="{FF2B5EF4-FFF2-40B4-BE49-F238E27FC236}">
                <a16:creationId xmlns:a16="http://schemas.microsoft.com/office/drawing/2014/main" id="{69E739CA-98C7-DD5D-A2C8-3A94CEB59CA8}"/>
              </a:ext>
            </a:extLst>
          </p:cNvPr>
          <p:cNvSpPr/>
          <p:nvPr/>
        </p:nvSpPr>
        <p:spPr>
          <a:xfrm>
            <a:off x="6124549" y="2070450"/>
            <a:ext cx="1572932" cy="304887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 err="1">
                <a:solidFill>
                  <a:schemeClr val="bg1"/>
                </a:solidFill>
                <a:latin typeface="Sora"/>
                <a:cs typeface="Sora"/>
              </a:rPr>
              <a:t>markForCheck</a:t>
            </a:r>
            <a:r>
              <a:rPr lang="en-US" b="1" i="1" dirty="0">
                <a:solidFill>
                  <a:schemeClr val="bg1"/>
                </a:solidFill>
                <a:latin typeface="Sora"/>
                <a:cs typeface="Sora"/>
              </a:rPr>
              <a:t>()</a:t>
            </a:r>
            <a:endParaRPr i="1" dirty="0">
              <a:solidFill>
                <a:schemeClr val="bg1"/>
              </a:solidFill>
            </a:endParaRPr>
          </a:p>
        </p:txBody>
      </p:sp>
      <p:cxnSp>
        <p:nvCxnSpPr>
          <p:cNvPr id="13" name="Google Shape;345;p53">
            <a:extLst>
              <a:ext uri="{FF2B5EF4-FFF2-40B4-BE49-F238E27FC236}">
                <a16:creationId xmlns:a16="http://schemas.microsoft.com/office/drawing/2014/main" id="{CB7E1A2F-8C4E-57E7-0354-33812CF21B4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278729" y="1257027"/>
            <a:ext cx="845820" cy="96586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A9543AF-51E2-9656-FD1A-34D06B307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277" y="2881461"/>
            <a:ext cx="322964" cy="38725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9E4EB82-80CA-E85D-3CE1-5D57E7D88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4516" y="373221"/>
            <a:ext cx="289766" cy="3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CD5DE25-C2E8-80B5-A4A6-57CC5B965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 dirty="0">
                <a:effectLst/>
                <a:highlight>
                  <a:srgbClr val="0F0F11"/>
                </a:highlight>
                <a:latin typeface="Inter" panose="02000503000000020004" pitchFamily="2" charset="0"/>
              </a:rPr>
              <a:t>Computed signal</a:t>
            </a:r>
            <a:r>
              <a:rPr lang="en-US" b="0" i="0" dirty="0">
                <a:effectLst/>
                <a:highlight>
                  <a:srgbClr val="0F0F11"/>
                </a:highlight>
                <a:latin typeface="Inter" panose="02000503000000020004" pitchFamily="2" charset="0"/>
              </a:rPr>
              <a:t> are read-only signals that derive their value from other signals.</a:t>
            </a:r>
            <a:endParaRPr lang="en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57B18A-FA2E-B1C0-E78C-6B6BFE2D95E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732604" y="3861377"/>
            <a:ext cx="5669792" cy="542700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angular.dev</a:t>
            </a:r>
            <a:r>
              <a:rPr lang="en-US" dirty="0"/>
              <a:t>/guide/</a:t>
            </a:r>
            <a:r>
              <a:rPr lang="en-US" dirty="0" err="1"/>
              <a:t>signals#computed-signals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8400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C706F7-C277-CF65-6987-6E0491D6D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737"/>
            <a:ext cx="7060800" cy="585000"/>
          </a:xfrm>
        </p:spPr>
        <p:txBody>
          <a:bodyPr/>
          <a:lstStyle/>
          <a:p>
            <a:r>
              <a:rPr lang="en-VN" b="1" dirty="0"/>
              <a:t>Computed Signals</a:t>
            </a:r>
          </a:p>
        </p:txBody>
      </p:sp>
      <p:sp>
        <p:nvSpPr>
          <p:cNvPr id="5" name="Google Shape;265;p22">
            <a:extLst>
              <a:ext uri="{FF2B5EF4-FFF2-40B4-BE49-F238E27FC236}">
                <a16:creationId xmlns:a16="http://schemas.microsoft.com/office/drawing/2014/main" id="{7152FECB-62A7-69DF-0E95-4FA20B75033C}"/>
              </a:ext>
            </a:extLst>
          </p:cNvPr>
          <p:cNvSpPr txBox="1">
            <a:spLocks/>
          </p:cNvSpPr>
          <p:nvPr/>
        </p:nvSpPr>
        <p:spPr>
          <a:xfrm>
            <a:off x="398834" y="3016170"/>
            <a:ext cx="6531428" cy="166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619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Sora"/>
              <a:buChar char="●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Creates new read-only Signal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2852C8"/>
                </a:solidFill>
                <a:effectLst/>
                <a:uLnTx/>
                <a:uFillTx/>
                <a:latin typeface="JetBrains Mono"/>
                <a:ea typeface="JetBrains Mono"/>
                <a:cs typeface="JetBrains Mono"/>
                <a:sym typeface="JetBrains Mono"/>
              </a:rPr>
              <a:t>isEven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852C8"/>
                </a:solidFill>
                <a:effectLst/>
                <a:uLnTx/>
                <a:uFillTx/>
                <a:latin typeface="JetBrains Mono"/>
                <a:ea typeface="JetBrains Mono"/>
                <a:cs typeface="JetBrains Mono"/>
                <a:sym typeface="JetBrains Mono"/>
              </a:rPr>
              <a:t>: Signal&lt;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2852C8"/>
                </a:solidFill>
                <a:effectLst/>
                <a:uLnTx/>
                <a:uFillTx/>
                <a:latin typeface="JetBrains Mono"/>
                <a:ea typeface="JetBrains Mono"/>
                <a:cs typeface="JetBrains Mono"/>
                <a:sym typeface="JetBrains Mono"/>
              </a:rPr>
              <a:t>boolean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852C8"/>
                </a:solidFill>
                <a:effectLst/>
                <a:uLnTx/>
                <a:uFillTx/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</a:p>
          <a:p>
            <a:pPr marL="457200" marR="0" lvl="0" indent="-3683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Sora"/>
              <a:buChar char="●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Computes derived state, from signals (1 to n)</a:t>
            </a:r>
          </a:p>
          <a:p>
            <a:pPr marL="457200" marR="0" lvl="0" indent="-3683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Sora"/>
              <a:buChar char="●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Can be reused in other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852C8"/>
                </a:solidFill>
                <a:effectLst/>
                <a:uLnTx/>
                <a:uFillTx/>
                <a:latin typeface="JetBrains Mono"/>
                <a:ea typeface="JetBrains Mono"/>
                <a:cs typeface="JetBrains Mono"/>
                <a:sym typeface="JetBrains Mono"/>
              </a:rPr>
              <a:t>computed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A68CB-C9EC-B936-A583-2478AC9E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4" y="838804"/>
            <a:ext cx="6696452" cy="19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7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7"/>
          <p:cNvPicPr preferRelativeResize="0"/>
          <p:nvPr/>
        </p:nvPicPr>
        <p:blipFill rotWithShape="1">
          <a:blip r:embed="rId3">
            <a:alphaModFix/>
          </a:blip>
          <a:srcRect b="65828"/>
          <a:stretch/>
        </p:blipFill>
        <p:spPr>
          <a:xfrm>
            <a:off x="4572000" y="1171954"/>
            <a:ext cx="4291600" cy="22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7"/>
          <p:cNvPicPr preferRelativeResize="0"/>
          <p:nvPr/>
        </p:nvPicPr>
        <p:blipFill rotWithShape="1">
          <a:blip r:embed="rId4">
            <a:alphaModFix/>
          </a:blip>
          <a:srcRect l="8283" t="8949" r="8632" b="8186"/>
          <a:stretch/>
        </p:blipFill>
        <p:spPr>
          <a:xfrm>
            <a:off x="470100" y="704250"/>
            <a:ext cx="4101900" cy="3735000"/>
          </a:xfrm>
          <a:prstGeom prst="roundRect">
            <a:avLst>
              <a:gd name="adj" fmla="val 283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44BAE70-F5AA-9DBD-3F4A-323A30A7A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352224"/>
            <a:ext cx="3562141" cy="1126043"/>
          </a:xfrm>
        </p:spPr>
        <p:txBody>
          <a:bodyPr/>
          <a:lstStyle/>
          <a:p>
            <a:r>
              <a:rPr lang="en-VN" dirty="0"/>
              <a:t>Lazy 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866CB-FD7B-971F-4B0B-51E7B52D8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52" y="2170303"/>
            <a:ext cx="4221148" cy="2363843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A6450776-0708-3CAF-2B62-809362B9AB1D}"/>
              </a:ext>
            </a:extLst>
          </p:cNvPr>
          <p:cNvSpPr txBox="1">
            <a:spLocks/>
          </p:cNvSpPr>
          <p:nvPr/>
        </p:nvSpPr>
        <p:spPr>
          <a:xfrm>
            <a:off x="457200" y="3145134"/>
            <a:ext cx="2838659" cy="90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Tight Medium"/>
              <a:buNone/>
              <a:defRPr sz="36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VN" dirty="0"/>
              <a:t>Memoized</a:t>
            </a:r>
          </a:p>
        </p:txBody>
      </p:sp>
    </p:spTree>
    <p:extLst>
      <p:ext uri="{BB962C8B-B14F-4D97-AF65-F5344CB8AC3E}">
        <p14:creationId xmlns:p14="http://schemas.microsoft.com/office/powerpoint/2010/main" val="75453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34568E-6 L 4.16667E-6 -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C706F7-C277-CF65-6987-6E0491D6D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737"/>
            <a:ext cx="7060800" cy="585000"/>
          </a:xfrm>
        </p:spPr>
        <p:txBody>
          <a:bodyPr/>
          <a:lstStyle/>
          <a:p>
            <a:r>
              <a:rPr lang="en-VN" b="1" dirty="0"/>
              <a:t>Signals effects</a:t>
            </a:r>
          </a:p>
        </p:txBody>
      </p:sp>
      <p:sp>
        <p:nvSpPr>
          <p:cNvPr id="5" name="Google Shape;265;p22">
            <a:extLst>
              <a:ext uri="{FF2B5EF4-FFF2-40B4-BE49-F238E27FC236}">
                <a16:creationId xmlns:a16="http://schemas.microsoft.com/office/drawing/2014/main" id="{7152FECB-62A7-69DF-0E95-4FA20B75033C}"/>
              </a:ext>
            </a:extLst>
          </p:cNvPr>
          <p:cNvSpPr txBox="1">
            <a:spLocks/>
          </p:cNvSpPr>
          <p:nvPr/>
        </p:nvSpPr>
        <p:spPr>
          <a:xfrm>
            <a:off x="457199" y="3436255"/>
            <a:ext cx="6900041" cy="180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619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Sora"/>
              <a:buChar char="●"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Have to run in injection context</a:t>
            </a:r>
          </a:p>
          <a:p>
            <a:pPr marL="457200" marR="0" lvl="0" indent="-36195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Sora"/>
              <a:buChar char="●"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Runs at start AND when referenced Signals change*</a:t>
            </a:r>
          </a:p>
          <a:p>
            <a:pPr marL="457200" marR="0" lvl="0" indent="-36195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100"/>
              <a:buFont typeface="Sora"/>
              <a:buChar char="●"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Automatic cleanup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CED32-D789-BB90-7A1D-65D7646AB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718978"/>
            <a:ext cx="5843116" cy="261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57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C706F7-C277-CF65-6987-6E0491D6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Signals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28EBC-88BE-DB81-7046-5AA666F9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4900"/>
            <a:ext cx="5344210" cy="2254589"/>
          </a:xfrm>
          <a:prstGeom prst="rect">
            <a:avLst/>
          </a:prstGeom>
          <a:noFill/>
          <a:ln>
            <a:noFill/>
          </a:ln>
          <a:effectLst>
            <a:outerShdw blurRad="1136864" dist="322752" dir="3515713" sx="98073" sy="98073" algn="ctr" rotWithShape="0">
              <a:srgbClr val="000000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0500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C706F7-C277-CF65-6987-6E0491D6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Effects always excute </a:t>
            </a:r>
            <a:r>
              <a:rPr lang="en-VN" b="1" i="1" dirty="0"/>
              <a:t>asynchronously</a:t>
            </a:r>
            <a:r>
              <a:rPr lang="en-VN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0DFBD-C05A-16BC-F364-ABF905F1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5577"/>
            <a:ext cx="4588082" cy="27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C706F7-C277-CF65-6987-6E0491D6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Effects updating Signals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C0BF3-F2C7-77CF-98D5-63C50145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3434"/>
            <a:ext cx="4328763" cy="24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0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C706F7-C277-CF65-6987-6E0491D6D40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VN" b="1" dirty="0"/>
              <a:t>Effects updating Signals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9C037-E650-4E2D-8657-BE70B4FC8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" b="-1"/>
          <a:stretch/>
        </p:blipFill>
        <p:spPr>
          <a:xfrm>
            <a:off x="457200" y="1240908"/>
            <a:ext cx="6475917" cy="1768801"/>
          </a:xfrm>
          <a:prstGeom prst="rect">
            <a:avLst/>
          </a:prstGeom>
          <a:effectLst>
            <a:outerShdw blurRad="746596" dist="184093" dir="4020000" algn="t" rotWithShape="0">
              <a:prstClr val="black"/>
            </a:outerShd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608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868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C706F7-C277-CF65-6987-6E0491D6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Effects updating Signals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C0BF3-F2C7-77CF-98D5-63C50145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" y="1072535"/>
            <a:ext cx="4257244" cy="240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4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333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9C8426-0876-F649-2AD5-2EE5E671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049" y="3235574"/>
            <a:ext cx="2543901" cy="1907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32D07-2842-A459-6080-D0556A5BE44F}"/>
              </a:ext>
            </a:extLst>
          </p:cNvPr>
          <p:cNvSpPr txBox="1"/>
          <p:nvPr/>
        </p:nvSpPr>
        <p:spPr>
          <a:xfrm>
            <a:off x="325820" y="367862"/>
            <a:ext cx="213231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Dependency Graph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A6419-81F2-EEBB-E85B-024EE02A9A68}"/>
              </a:ext>
            </a:extLst>
          </p:cNvPr>
          <p:cNvSpPr txBox="1"/>
          <p:nvPr/>
        </p:nvSpPr>
        <p:spPr>
          <a:xfrm>
            <a:off x="425668" y="952282"/>
            <a:ext cx="11079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Producer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7797BC-EB3D-2DB5-37A6-6157FCCDEC9B}"/>
              </a:ext>
            </a:extLst>
          </p:cNvPr>
          <p:cNvSpPr txBox="1"/>
          <p:nvPr/>
        </p:nvSpPr>
        <p:spPr>
          <a:xfrm>
            <a:off x="1828800" y="907065"/>
            <a:ext cx="121379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Consumer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3AAF3-4E3A-8B96-EA0C-0398A9FDE040}"/>
              </a:ext>
            </a:extLst>
          </p:cNvPr>
          <p:cNvSpPr txBox="1"/>
          <p:nvPr/>
        </p:nvSpPr>
        <p:spPr>
          <a:xfrm>
            <a:off x="979666" y="1541958"/>
            <a:ext cx="164500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Live Consumer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DA1E6-49BB-BC10-3395-8D48B0631433}"/>
              </a:ext>
            </a:extLst>
          </p:cNvPr>
          <p:cNvSpPr txBox="1"/>
          <p:nvPr/>
        </p:nvSpPr>
        <p:spPr>
          <a:xfrm>
            <a:off x="425668" y="2176851"/>
            <a:ext cx="272222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Transitive Live Consumer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75151-F5C8-4897-1E27-1121146EDE2A}"/>
              </a:ext>
            </a:extLst>
          </p:cNvPr>
          <p:cNvSpPr txBox="1"/>
          <p:nvPr/>
        </p:nvSpPr>
        <p:spPr>
          <a:xfrm>
            <a:off x="1501934" y="2780848"/>
            <a:ext cx="271260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Push/Pull/Poll Algorithm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9D8B7-A678-D6AD-236A-A2E99C8E6E68}"/>
              </a:ext>
            </a:extLst>
          </p:cNvPr>
          <p:cNvSpPr txBox="1"/>
          <p:nvPr/>
        </p:nvSpPr>
        <p:spPr>
          <a:xfrm>
            <a:off x="3104921" y="1299949"/>
            <a:ext cx="190308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Reactive Context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725571-1782-68AD-55B4-9003BC36BB75}"/>
              </a:ext>
            </a:extLst>
          </p:cNvPr>
          <p:cNvSpPr txBox="1"/>
          <p:nvPr/>
        </p:nvSpPr>
        <p:spPr>
          <a:xfrm>
            <a:off x="3425486" y="2026486"/>
            <a:ext cx="251222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Fine-grained Reactivity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25D72C-2420-F538-F066-1CD35C4D9B41}"/>
              </a:ext>
            </a:extLst>
          </p:cNvPr>
          <p:cNvSpPr txBox="1"/>
          <p:nvPr/>
        </p:nvSpPr>
        <p:spPr>
          <a:xfrm>
            <a:off x="5653190" y="369075"/>
            <a:ext cx="13853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Signal Input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C0EFF7-5654-83D2-8928-891E7AAD49AC}"/>
              </a:ext>
            </a:extLst>
          </p:cNvPr>
          <p:cNvSpPr txBox="1"/>
          <p:nvPr/>
        </p:nvSpPr>
        <p:spPr>
          <a:xfrm>
            <a:off x="5433835" y="1028043"/>
            <a:ext cx="144302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Model Input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B5C01-C0A8-9B93-92CB-712A02D8022A}"/>
              </a:ext>
            </a:extLst>
          </p:cNvPr>
          <p:cNvSpPr txBox="1"/>
          <p:nvPr/>
        </p:nvSpPr>
        <p:spPr>
          <a:xfrm>
            <a:off x="6227366" y="1515643"/>
            <a:ext cx="15552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toObservable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BEC81-14B0-3D73-64DD-2DDF5CEBD257}"/>
              </a:ext>
            </a:extLst>
          </p:cNvPr>
          <p:cNvSpPr txBox="1"/>
          <p:nvPr/>
        </p:nvSpPr>
        <p:spPr>
          <a:xfrm>
            <a:off x="7244551" y="838670"/>
            <a:ext cx="101502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toSignal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5E56B9-D634-1EBE-E7F8-07BC93314785}"/>
              </a:ext>
            </a:extLst>
          </p:cNvPr>
          <p:cNvSpPr txBox="1"/>
          <p:nvPr/>
        </p:nvSpPr>
        <p:spPr>
          <a:xfrm>
            <a:off x="5095056" y="2724731"/>
            <a:ext cx="117371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viewChild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9D3F9-E474-4626-79DD-03C1C6D0BCA3}"/>
              </a:ext>
            </a:extLst>
          </p:cNvPr>
          <p:cNvSpPr txBox="1"/>
          <p:nvPr/>
        </p:nvSpPr>
        <p:spPr>
          <a:xfrm>
            <a:off x="6486972" y="2192616"/>
            <a:ext cx="151515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viewChildren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332A46-CE3B-CB93-D0D5-725D21FF5DF3}"/>
              </a:ext>
            </a:extLst>
          </p:cNvPr>
          <p:cNvSpPr txBox="1"/>
          <p:nvPr/>
        </p:nvSpPr>
        <p:spPr>
          <a:xfrm>
            <a:off x="6176305" y="3324142"/>
            <a:ext cx="148470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contentChild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6F132-1E6D-BA29-F1E2-2E8CB53C30A4}"/>
              </a:ext>
            </a:extLst>
          </p:cNvPr>
          <p:cNvSpPr txBox="1"/>
          <p:nvPr/>
        </p:nvSpPr>
        <p:spPr>
          <a:xfrm>
            <a:off x="6331481" y="3997176"/>
            <a:ext cx="18261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contentChildren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9751A0-E4F2-2BF8-C23B-7BFE1784E61C}"/>
              </a:ext>
            </a:extLst>
          </p:cNvPr>
          <p:cNvSpPr txBox="1"/>
          <p:nvPr/>
        </p:nvSpPr>
        <p:spPr>
          <a:xfrm>
            <a:off x="1225947" y="3529783"/>
            <a:ext cx="20390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NgRx  SignalStore</a:t>
            </a:r>
            <a:endParaRPr lang="en-VN" i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DBB0EF-1AAA-54CE-F766-0725926CC8BF}"/>
              </a:ext>
            </a:extLst>
          </p:cNvPr>
          <p:cNvSpPr txBox="1"/>
          <p:nvPr/>
        </p:nvSpPr>
        <p:spPr>
          <a:xfrm>
            <a:off x="644959" y="4208713"/>
            <a:ext cx="20390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NgRx selectSignal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097D4B-0134-0FF0-8127-EBB9624AAFCF}"/>
              </a:ext>
            </a:extLst>
          </p:cNvPr>
          <p:cNvSpPr txBox="1"/>
          <p:nvPr/>
        </p:nvSpPr>
        <p:spPr>
          <a:xfrm>
            <a:off x="3147888" y="567561"/>
            <a:ext cx="18758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900" b="1" i="1" dirty="0">
                <a:solidFill>
                  <a:schemeClr val="bg1"/>
                </a:solidFill>
                <a:latin typeface="Sora"/>
                <a:cs typeface="Sora"/>
              </a:rPr>
              <a:t>Active Consumer</a:t>
            </a:r>
            <a:endParaRPr lang="en-VN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49F41B-8AE1-E6CF-CAF3-0DB826C6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828" y="3991861"/>
            <a:ext cx="2748172" cy="1079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1F672-16E2-43DD-97C4-23009B12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085"/>
            <a:ext cx="7172700" cy="585000"/>
          </a:xfrm>
        </p:spPr>
        <p:txBody>
          <a:bodyPr/>
          <a:lstStyle/>
          <a:p>
            <a:r>
              <a:rPr lang="en-VN" dirty="0"/>
              <a:t>Angular Signals Book</a:t>
            </a:r>
          </a:p>
        </p:txBody>
      </p:sp>
      <p:pic>
        <p:nvPicPr>
          <p:cNvPr id="6" name="Google Shape;828;p107">
            <a:extLst>
              <a:ext uri="{FF2B5EF4-FFF2-40B4-BE49-F238E27FC236}">
                <a16:creationId xmlns:a16="http://schemas.microsoft.com/office/drawing/2014/main" id="{9737818D-B717-DDE1-1ACA-18CF729B18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730" y="-99903"/>
            <a:ext cx="5676740" cy="5676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406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67682AD2-F6B7-D833-2BF7-5E85D0D251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3E9567-483C-7B0E-2CD8-6BBD6DA78F7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BC3309-4FB4-CBF2-46F9-B1CECFBD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91" y="565926"/>
            <a:ext cx="7131818" cy="40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>
            <a:spLocks noGrp="1"/>
          </p:cNvSpPr>
          <p:nvPr>
            <p:ph type="subTitle" idx="1"/>
          </p:nvPr>
        </p:nvSpPr>
        <p:spPr>
          <a:xfrm>
            <a:off x="457200" y="2329675"/>
            <a:ext cx="6386100" cy="20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 Change Detection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187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5FE2F02-6077-A9C5-2B1B-2645FDF97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2877" y="1549200"/>
            <a:ext cx="6998245" cy="2045100"/>
          </a:xfrm>
        </p:spPr>
        <p:txBody>
          <a:bodyPr>
            <a:normAutofit/>
          </a:bodyPr>
          <a:lstStyle/>
          <a:p>
            <a:r>
              <a:rPr lang="en-US" dirty="0"/>
              <a:t>Signals will enable Angular to achieve more fine-grained reactivity by providing finer control over change detection, leading to improved performance and responsiveness.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93745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subTitle" idx="1"/>
          </p:nvPr>
        </p:nvSpPr>
        <p:spPr>
          <a:xfrm>
            <a:off x="200717" y="3014834"/>
            <a:ext cx="5450995" cy="18070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Have you ever wondered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how does this work?</a:t>
            </a:r>
            <a:endParaRPr sz="3400" dirty="0"/>
          </a:p>
        </p:txBody>
      </p:sp>
      <p:pic>
        <p:nvPicPr>
          <p:cNvPr id="157" name="Google Shape;157;p32"/>
          <p:cNvPicPr preferRelativeResize="0"/>
          <p:nvPr/>
        </p:nvPicPr>
        <p:blipFill rotWithShape="1">
          <a:blip r:embed="rId3">
            <a:alphaModFix/>
          </a:blip>
          <a:srcRect l="1254" b="8155"/>
          <a:stretch/>
        </p:blipFill>
        <p:spPr>
          <a:xfrm>
            <a:off x="5651712" y="704589"/>
            <a:ext cx="3271475" cy="4003626"/>
          </a:xfrm>
          <a:prstGeom prst="rect">
            <a:avLst/>
          </a:prstGeom>
          <a:noFill/>
          <a:ln>
            <a:noFill/>
          </a:ln>
          <a:effectLst>
            <a:outerShdw blurRad="542925" dist="200025" dir="2400000" algn="bl" rotWithShape="0">
              <a:schemeClr val="dk1">
                <a:alpha val="40000"/>
              </a:schemeClr>
            </a:outerShdw>
          </a:effectLst>
        </p:spPr>
      </p:pic>
      <p:pic>
        <p:nvPicPr>
          <p:cNvPr id="159" name="Google Shape;1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29" y="700247"/>
            <a:ext cx="4146276" cy="231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body" idx="4294967295"/>
          </p:nvPr>
        </p:nvSpPr>
        <p:spPr>
          <a:xfrm>
            <a:off x="699293" y="1187450"/>
            <a:ext cx="7745413" cy="2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Change detection</a:t>
            </a:r>
            <a:r>
              <a:rPr lang="en" sz="3200" dirty="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is the process through which Angular checks to see whether your application </a:t>
            </a:r>
            <a:r>
              <a:rPr lang="en" sz="3200" dirty="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state has changed</a:t>
            </a:r>
            <a:r>
              <a:rPr lang="en" sz="3200" dirty="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, </a:t>
            </a:r>
            <a:endParaRPr sz="3200" dirty="0">
              <a:solidFill>
                <a:schemeClr val="dk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and if any DOM needs to be updated</a:t>
            </a:r>
            <a:endParaRPr sz="3200" dirty="0">
              <a:solidFill>
                <a:schemeClr val="dk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43122-50B5-42DA-CDDF-A328745A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25" y="597694"/>
            <a:ext cx="7094150" cy="4121252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DFDAD11-8C24-2B8E-59F1-5FEFEE9E0403}"/>
              </a:ext>
            </a:extLst>
          </p:cNvPr>
          <p:cNvSpPr txBox="1">
            <a:spLocks/>
          </p:cNvSpPr>
          <p:nvPr/>
        </p:nvSpPr>
        <p:spPr>
          <a:xfrm>
            <a:off x="457200" y="83737"/>
            <a:ext cx="70608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600"/>
              <a:buFont typeface="Inter Tight Medium"/>
              <a:buNone/>
              <a:defRPr sz="2600" b="1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VN" dirty="0">
                <a:solidFill>
                  <a:schemeClr val="bg1"/>
                </a:solidFill>
              </a:rPr>
              <a:t>Angular </a:t>
            </a:r>
          </a:p>
          <a:p>
            <a:r>
              <a:rPr lang="en-VN" dirty="0">
                <a:solidFill>
                  <a:schemeClr val="bg1"/>
                </a:solidFill>
              </a:rPr>
              <a:t>Component Tree</a:t>
            </a:r>
          </a:p>
        </p:txBody>
      </p:sp>
    </p:spTree>
    <p:extLst>
      <p:ext uri="{BB962C8B-B14F-4D97-AF65-F5344CB8AC3E}">
        <p14:creationId xmlns:p14="http://schemas.microsoft.com/office/powerpoint/2010/main" val="352772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05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457200" y="1263975"/>
            <a:ext cx="2653200" cy="42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3"/>
                </a:solidFill>
              </a:rPr>
              <a:t>ZoneJS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" name="Google Shape;202;p36">
            <a:extLst>
              <a:ext uri="{FF2B5EF4-FFF2-40B4-BE49-F238E27FC236}">
                <a16:creationId xmlns:a16="http://schemas.microsoft.com/office/drawing/2014/main" id="{B7D9906D-BDC6-027D-AF0C-3D19D4796C97}"/>
              </a:ext>
            </a:extLst>
          </p:cNvPr>
          <p:cNvSpPr txBox="1"/>
          <p:nvPr/>
        </p:nvSpPr>
        <p:spPr>
          <a:xfrm>
            <a:off x="457200" y="1851670"/>
            <a:ext cx="7632300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>
                <a:solidFill>
                  <a:srgbClr val="595959"/>
                </a:solidFill>
                <a:latin typeface="Sora"/>
                <a:cs typeface="Sora"/>
                <a:sym typeface="Inter Tight SemiBold"/>
              </a:rPr>
              <a:t>Zone.js</a:t>
            </a:r>
            <a:r>
              <a:rPr lang="en" sz="2400" b="1" dirty="0">
                <a:solidFill>
                  <a:srgbClr val="595959"/>
                </a:solidFill>
                <a:latin typeface="Sora"/>
                <a:cs typeface="Sora"/>
                <a:sym typeface="Inter Tight SemiBold"/>
              </a:rPr>
              <a:t> monkey patches almost all the browser API-s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95959"/>
                </a:solidFill>
                <a:latin typeface="Sora"/>
                <a:cs typeface="Sora"/>
                <a:sym typeface="Inter Tight SemiBold"/>
              </a:rPr>
              <a:t>in order to get notified whenever an event happens! </a:t>
            </a:r>
            <a:endParaRPr sz="2400" b="1" dirty="0">
              <a:solidFill>
                <a:srgbClr val="595959"/>
              </a:solidFill>
              <a:latin typeface="Sora"/>
              <a:cs typeface="Sora"/>
              <a:sym typeface="Inter Tight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71DDD-81B4-39E4-1729-90DE1E25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6797"/>
            <a:ext cx="2191590" cy="98975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D02BF6-B930-FD34-F093-74997C02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44" y="875757"/>
            <a:ext cx="6849958" cy="3978212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08854FD4-8AD0-7ED8-2CF9-5217E02E3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0900" y="4495561"/>
            <a:ext cx="516256" cy="516256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DFDAD11-8C24-2B8E-59F1-5FEFEE9E0403}"/>
              </a:ext>
            </a:extLst>
          </p:cNvPr>
          <p:cNvSpPr txBox="1">
            <a:spLocks/>
          </p:cNvSpPr>
          <p:nvPr/>
        </p:nvSpPr>
        <p:spPr>
          <a:xfrm>
            <a:off x="457200" y="83737"/>
            <a:ext cx="3179379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600"/>
              <a:buFont typeface="Inter Tight Medium"/>
              <a:buNone/>
              <a:defRPr sz="2600" b="1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VN" dirty="0">
                <a:solidFill>
                  <a:schemeClr val="bg1"/>
                </a:solidFill>
              </a:rPr>
              <a:t>Default </a:t>
            </a:r>
          </a:p>
          <a:p>
            <a:r>
              <a:rPr lang="en-VN" dirty="0">
                <a:solidFill>
                  <a:schemeClr val="bg1"/>
                </a:solidFill>
              </a:rPr>
              <a:t>Change Detection</a:t>
            </a:r>
          </a:p>
        </p:txBody>
      </p:sp>
    </p:spTree>
    <p:extLst>
      <p:ext uri="{BB962C8B-B14F-4D97-AF65-F5344CB8AC3E}">
        <p14:creationId xmlns:p14="http://schemas.microsoft.com/office/powerpoint/2010/main" val="1028910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7CE41-6A16-FF71-4BA8-55E43177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44" y="131683"/>
            <a:ext cx="7212903" cy="4700871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08854FD4-8AD0-7ED8-2CF9-5217E02E3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0900" y="4495561"/>
            <a:ext cx="516256" cy="516256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DFDAD11-8C24-2B8E-59F1-5FEFEE9E0403}"/>
              </a:ext>
            </a:extLst>
          </p:cNvPr>
          <p:cNvSpPr txBox="1">
            <a:spLocks/>
          </p:cNvSpPr>
          <p:nvPr/>
        </p:nvSpPr>
        <p:spPr>
          <a:xfrm>
            <a:off x="457200" y="83737"/>
            <a:ext cx="3179379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600"/>
              <a:buFont typeface="Inter Tight Medium"/>
              <a:buNone/>
              <a:defRPr sz="2600" b="1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VN" dirty="0">
                <a:solidFill>
                  <a:schemeClr val="bg1"/>
                </a:solidFill>
              </a:rPr>
              <a:t>Default </a:t>
            </a:r>
          </a:p>
          <a:p>
            <a:r>
              <a:rPr lang="en-VN" dirty="0">
                <a:solidFill>
                  <a:schemeClr val="bg1"/>
                </a:solidFill>
              </a:rPr>
              <a:t>Change Detection</a:t>
            </a:r>
          </a:p>
        </p:txBody>
      </p:sp>
    </p:spTree>
    <p:extLst>
      <p:ext uri="{BB962C8B-B14F-4D97-AF65-F5344CB8AC3E}">
        <p14:creationId xmlns:p14="http://schemas.microsoft.com/office/powerpoint/2010/main" val="1922282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050">
            <a:extLst>
              <a:ext uri="{FF2B5EF4-FFF2-40B4-BE49-F238E27FC236}">
                <a16:creationId xmlns:a16="http://schemas.microsoft.com/office/drawing/2014/main" id="{D773B3DA-2B79-ABBB-3334-F99B939C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3" y="130065"/>
            <a:ext cx="7772400" cy="4729552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08854FD4-8AD0-7ED8-2CF9-5217E02E3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852" y="4497179"/>
            <a:ext cx="516256" cy="516256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DFDAD11-8C24-2B8E-59F1-5FEFEE9E0403}"/>
              </a:ext>
            </a:extLst>
          </p:cNvPr>
          <p:cNvSpPr txBox="1">
            <a:spLocks/>
          </p:cNvSpPr>
          <p:nvPr/>
        </p:nvSpPr>
        <p:spPr>
          <a:xfrm>
            <a:off x="457200" y="83737"/>
            <a:ext cx="3179379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600"/>
              <a:buFont typeface="Inter Tight Medium"/>
              <a:buNone/>
              <a:defRPr sz="2600" b="1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VN" dirty="0">
                <a:solidFill>
                  <a:schemeClr val="bg1"/>
                </a:solidFill>
              </a:rPr>
              <a:t>Default </a:t>
            </a:r>
          </a:p>
          <a:p>
            <a:r>
              <a:rPr lang="en-VN" dirty="0">
                <a:solidFill>
                  <a:schemeClr val="bg1"/>
                </a:solidFill>
              </a:rPr>
              <a:t>Change Detection</a:t>
            </a:r>
          </a:p>
        </p:txBody>
      </p:sp>
    </p:spTree>
    <p:extLst>
      <p:ext uri="{BB962C8B-B14F-4D97-AF65-F5344CB8AC3E}">
        <p14:creationId xmlns:p14="http://schemas.microsoft.com/office/powerpoint/2010/main" val="2110596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>
            <a:spLocks noGrp="1"/>
          </p:cNvSpPr>
          <p:nvPr>
            <p:ph type="subTitle" idx="1"/>
          </p:nvPr>
        </p:nvSpPr>
        <p:spPr>
          <a:xfrm>
            <a:off x="457200" y="2329675"/>
            <a:ext cx="6386100" cy="20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OnPush</a:t>
            </a:r>
            <a:r>
              <a:rPr lang="en" dirty="0"/>
              <a:t> Change Detection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292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698360" y="1788399"/>
            <a:ext cx="2989385" cy="1477297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With</a:t>
            </a:r>
            <a:r>
              <a:rPr lang="en" sz="2800" dirty="0">
                <a:solidFill>
                  <a:schemeClr val="accent4"/>
                </a:solidFill>
              </a:rPr>
              <a:t> </a:t>
            </a:r>
            <a:r>
              <a:rPr lang="en" sz="2800" dirty="0" err="1">
                <a:solidFill>
                  <a:schemeClr val="accent4"/>
                </a:solidFill>
              </a:rPr>
              <a:t>OnPush</a:t>
            </a:r>
            <a:r>
              <a:rPr lang="en" sz="2800" dirty="0"/>
              <a:t> </a:t>
            </a:r>
            <a:br>
              <a:rPr lang="en" sz="2800" dirty="0"/>
            </a:br>
            <a:r>
              <a:rPr lang="en" sz="2800" dirty="0"/>
              <a:t>CD runs when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the view is </a:t>
            </a:r>
            <a:r>
              <a:rPr lang="en" sz="2800" dirty="0">
                <a:solidFill>
                  <a:schemeClr val="accent5"/>
                </a:solidFill>
              </a:rPr>
              <a:t>dirty</a:t>
            </a:r>
            <a:r>
              <a:rPr lang="en" sz="2800" dirty="0"/>
              <a:t> </a:t>
            </a:r>
            <a:endParaRPr sz="2800" dirty="0"/>
          </a:p>
        </p:txBody>
      </p:sp>
      <p:sp>
        <p:nvSpPr>
          <p:cNvPr id="216" name="Google Shape;216;p35"/>
          <p:cNvSpPr txBox="1"/>
          <p:nvPr/>
        </p:nvSpPr>
        <p:spPr>
          <a:xfrm>
            <a:off x="3848169" y="1084699"/>
            <a:ext cx="5318400" cy="288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Reference change on the input</a:t>
            </a:r>
            <a:endParaRPr sz="2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When calling </a:t>
            </a:r>
            <a:r>
              <a:rPr lang="en" sz="2200" dirty="0" err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markForCheck</a:t>
            </a:r>
            <a:r>
              <a:rPr lang="en" sz="22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AsyncPipe</a:t>
            </a:r>
            <a:r>
              <a:rPr lang="en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Char char="●"/>
            </a:pPr>
            <a:r>
              <a:rPr lang="en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(Event listener) </a:t>
            </a:r>
            <a:r>
              <a:rPr lang="en" sz="2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 template (also calls </a:t>
            </a:r>
            <a:r>
              <a:rPr lang="en" sz="2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markForCheck</a:t>
            </a:r>
            <a:r>
              <a:rPr lang="en" sz="22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2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F3CD0-79F1-7999-F144-BB73979D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28424"/>
            <a:ext cx="7772400" cy="4286651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DFDAD11-8C24-2B8E-59F1-5FEFEE9E0403}"/>
              </a:ext>
            </a:extLst>
          </p:cNvPr>
          <p:cNvSpPr txBox="1">
            <a:spLocks/>
          </p:cNvSpPr>
          <p:nvPr/>
        </p:nvSpPr>
        <p:spPr>
          <a:xfrm>
            <a:off x="457200" y="83737"/>
            <a:ext cx="3179379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600"/>
              <a:buFont typeface="Inter Tight Medium"/>
              <a:buNone/>
              <a:defRPr sz="2600" b="1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VN" dirty="0">
                <a:solidFill>
                  <a:schemeClr val="bg1"/>
                </a:solidFill>
              </a:rPr>
              <a:t>OnPush </a:t>
            </a:r>
          </a:p>
          <a:p>
            <a:r>
              <a:rPr lang="en-VN" dirty="0">
                <a:solidFill>
                  <a:schemeClr val="bg1"/>
                </a:solidFill>
              </a:rPr>
              <a:t>Change Detection</a:t>
            </a:r>
          </a:p>
        </p:txBody>
      </p:sp>
    </p:spTree>
    <p:extLst>
      <p:ext uri="{BB962C8B-B14F-4D97-AF65-F5344CB8AC3E}">
        <p14:creationId xmlns:p14="http://schemas.microsoft.com/office/powerpoint/2010/main" val="1369353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66724-1188-1B0B-A3B2-410C6D59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93" y="224271"/>
            <a:ext cx="7354614" cy="4652918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DFDAD11-8C24-2B8E-59F1-5FEFEE9E0403}"/>
              </a:ext>
            </a:extLst>
          </p:cNvPr>
          <p:cNvSpPr txBox="1">
            <a:spLocks/>
          </p:cNvSpPr>
          <p:nvPr/>
        </p:nvSpPr>
        <p:spPr>
          <a:xfrm>
            <a:off x="457200" y="83737"/>
            <a:ext cx="3179379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600"/>
              <a:buFont typeface="Inter Tight Medium"/>
              <a:buNone/>
              <a:defRPr sz="2600" b="1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VN" dirty="0">
                <a:solidFill>
                  <a:schemeClr val="bg1"/>
                </a:solidFill>
              </a:rPr>
              <a:t>OnPush </a:t>
            </a:r>
          </a:p>
          <a:p>
            <a:r>
              <a:rPr lang="en-VN" dirty="0">
                <a:solidFill>
                  <a:schemeClr val="bg1"/>
                </a:solidFill>
              </a:rPr>
              <a:t>Change Detection</a:t>
            </a:r>
          </a:p>
        </p:txBody>
      </p:sp>
      <p:pic>
        <p:nvPicPr>
          <p:cNvPr id="6" name="Graphic 5" descr="Cursor with solid fill">
            <a:extLst>
              <a:ext uri="{FF2B5EF4-FFF2-40B4-BE49-F238E27FC236}">
                <a16:creationId xmlns:a16="http://schemas.microsoft.com/office/drawing/2014/main" id="{5A157C82-0537-EC7F-1862-2A27B346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239" y="4575083"/>
            <a:ext cx="516256" cy="516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3A0C60-FEC4-7B9A-76C2-9D2CB7110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09126"/>
            <a:ext cx="986221" cy="4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36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D211DF-D7E6-A3E7-9E88-FB882720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17" y="132251"/>
            <a:ext cx="7711966" cy="4878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3A0C60-FEC4-7B9A-76C2-9D2CB711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3416"/>
            <a:ext cx="986221" cy="42673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DFDAD11-8C24-2B8E-59F1-5FEFEE9E0403}"/>
              </a:ext>
            </a:extLst>
          </p:cNvPr>
          <p:cNvSpPr txBox="1">
            <a:spLocks/>
          </p:cNvSpPr>
          <p:nvPr/>
        </p:nvSpPr>
        <p:spPr>
          <a:xfrm>
            <a:off x="457200" y="83737"/>
            <a:ext cx="3179379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600"/>
              <a:buFont typeface="Inter Tight Medium"/>
              <a:buNone/>
              <a:defRPr sz="2600" b="1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VN" dirty="0">
                <a:solidFill>
                  <a:schemeClr val="bg1"/>
                </a:solidFill>
              </a:rPr>
              <a:t>Local </a:t>
            </a:r>
          </a:p>
          <a:p>
            <a:r>
              <a:rPr lang="en-VN" dirty="0">
                <a:solidFill>
                  <a:schemeClr val="bg1"/>
                </a:solidFill>
              </a:rPr>
              <a:t>Change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70D9D-EFE8-B07F-D6F5-D2AC6784A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671171"/>
            <a:ext cx="409906" cy="491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F667F9-A199-A03B-7687-7730A916E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50" y="1117106"/>
            <a:ext cx="1471017" cy="4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38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386861" y="2740802"/>
            <a:ext cx="5158800" cy="20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 Detection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pic>
        <p:nvPicPr>
          <p:cNvPr id="3074" name="Picture 2" descr="Can You Prove It David Rossi GIF">
            <a:extLst>
              <a:ext uri="{FF2B5EF4-FFF2-40B4-BE49-F238E27FC236}">
                <a16:creationId xmlns:a16="http://schemas.microsoft.com/office/drawing/2014/main" id="{7B2F385B-731C-BCAC-D693-A2524151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15" y="900205"/>
            <a:ext cx="3343090" cy="334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>
            <a:spLocks noGrp="1"/>
          </p:cNvSpPr>
          <p:nvPr>
            <p:ph type="subTitle" idx="1"/>
          </p:nvPr>
        </p:nvSpPr>
        <p:spPr>
          <a:xfrm>
            <a:off x="1472081" y="2329675"/>
            <a:ext cx="6386100" cy="20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Angular Signals APIs* 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65C29A-98BA-AD44-E2A5-C3016F8E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3" y="2444164"/>
            <a:ext cx="1843500" cy="18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61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58C585C-2681-C290-0804-9A420CE9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ZoneJS Downsides</a:t>
            </a:r>
          </a:p>
        </p:txBody>
      </p:sp>
      <p:sp>
        <p:nvSpPr>
          <p:cNvPr id="11" name="Google Shape;265;p22">
            <a:extLst>
              <a:ext uri="{FF2B5EF4-FFF2-40B4-BE49-F238E27FC236}">
                <a16:creationId xmlns:a16="http://schemas.microsoft.com/office/drawing/2014/main" id="{E299B5F2-113C-09B9-E843-5FEF74018B0A}"/>
              </a:ext>
            </a:extLst>
          </p:cNvPr>
          <p:cNvSpPr txBox="1">
            <a:spLocks/>
          </p:cNvSpPr>
          <p:nvPr/>
        </p:nvSpPr>
        <p:spPr>
          <a:xfrm>
            <a:off x="251253" y="1103988"/>
            <a:ext cx="7179277" cy="243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619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Sora"/>
              <a:buChar char="●"/>
              <a:tabLst/>
              <a:defRPr/>
            </a:pPr>
            <a:r>
              <a:rPr lang="en-US" sz="21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Doesn’t deliver detailed information where a changed happened</a:t>
            </a: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  <a:p>
            <a:pPr marL="457200" marR="0" lvl="0" indent="-36195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100"/>
              <a:buFont typeface="Sora"/>
              <a:buChar char="●"/>
              <a:tabLst/>
              <a:defRPr/>
            </a:pPr>
            <a:r>
              <a:rPr lang="en-US" sz="21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Potential for many change detection runs</a:t>
            </a:r>
          </a:p>
          <a:p>
            <a:pPr marL="457200" marR="0" lvl="0" indent="-36195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100"/>
              <a:buFont typeface="Sora"/>
              <a:buChar char="●"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Initial load cost</a:t>
            </a:r>
          </a:p>
        </p:txBody>
      </p:sp>
    </p:spTree>
    <p:extLst>
      <p:ext uri="{BB962C8B-B14F-4D97-AF65-F5344CB8AC3E}">
        <p14:creationId xmlns:p14="http://schemas.microsoft.com/office/powerpoint/2010/main" val="1908912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58C585C-2681-C290-0804-9A420CE9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Zoneless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7670-D018-8507-A85E-D0660A21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1138"/>
            <a:ext cx="6902683" cy="29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50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58C585C-2681-C290-0804-9A420CE9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Get ready to go Zoneless</a:t>
            </a:r>
          </a:p>
        </p:txBody>
      </p:sp>
      <p:sp>
        <p:nvSpPr>
          <p:cNvPr id="2" name="Google Shape;265;p22">
            <a:extLst>
              <a:ext uri="{FF2B5EF4-FFF2-40B4-BE49-F238E27FC236}">
                <a16:creationId xmlns:a16="http://schemas.microsoft.com/office/drawing/2014/main" id="{D522809C-31BE-ADC1-F791-1F29EF402662}"/>
              </a:ext>
            </a:extLst>
          </p:cNvPr>
          <p:cNvSpPr txBox="1">
            <a:spLocks/>
          </p:cNvSpPr>
          <p:nvPr/>
        </p:nvSpPr>
        <p:spPr>
          <a:xfrm>
            <a:off x="251253" y="1079274"/>
            <a:ext cx="7179277" cy="243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1950">
              <a:lnSpc>
                <a:spcPct val="115000"/>
              </a:lnSpc>
              <a:buClr>
                <a:srgbClr val="595959"/>
              </a:buClr>
              <a:buSzPts val="2100"/>
              <a:buFont typeface="Sora"/>
              <a:buChar char="●"/>
              <a:defRPr/>
            </a:pPr>
            <a:r>
              <a:rPr kumimoji="0" lang="en-US" sz="21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markForCheck</a:t>
            </a: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 (used by async pipe)</a:t>
            </a:r>
          </a:p>
          <a:p>
            <a:pPr marL="457200" indent="-361950">
              <a:lnSpc>
                <a:spcPct val="115000"/>
              </a:lnSpc>
              <a:buClr>
                <a:srgbClr val="595959"/>
              </a:buClr>
              <a:buSzPts val="2100"/>
              <a:buFont typeface="Sora"/>
              <a:buChar char="●"/>
              <a:defRPr/>
            </a:pPr>
            <a:r>
              <a:rPr lang="en-US" sz="2100" b="1" dirty="0">
                <a:solidFill>
                  <a:srgbClr val="595959"/>
                </a:solidFill>
                <a:latin typeface="Sora"/>
                <a:cs typeface="Sora"/>
              </a:rPr>
              <a:t>Signal changes</a:t>
            </a:r>
          </a:p>
          <a:p>
            <a:pPr marL="457200" indent="-361950">
              <a:lnSpc>
                <a:spcPct val="115000"/>
              </a:lnSpc>
              <a:buClr>
                <a:srgbClr val="595959"/>
              </a:buClr>
              <a:buSzPts val="2100"/>
              <a:buFont typeface="Sora"/>
              <a:buChar char="●"/>
              <a:defRPr/>
            </a:pPr>
            <a:r>
              <a:rPr lang="en-US" sz="2100" b="1" dirty="0">
                <a:solidFill>
                  <a:srgbClr val="595959"/>
                </a:solidFill>
                <a:latin typeface="Sora"/>
                <a:cs typeface="Sora"/>
              </a:rPr>
              <a:t>Event handlers that mark view dirty</a:t>
            </a:r>
          </a:p>
          <a:p>
            <a:pPr marL="457200" indent="-361950">
              <a:lnSpc>
                <a:spcPct val="115000"/>
              </a:lnSpc>
              <a:buClr>
                <a:srgbClr val="595959"/>
              </a:buClr>
              <a:buSzPts val="2100"/>
              <a:buFont typeface="Sora"/>
              <a:buChar char="●"/>
              <a:defRPr/>
            </a:pPr>
            <a:r>
              <a:rPr lang="en-US" sz="2100" b="1" dirty="0">
                <a:solidFill>
                  <a:srgbClr val="595959"/>
                </a:solidFill>
                <a:latin typeface="Sora"/>
                <a:cs typeface="Sora"/>
              </a:rPr>
              <a:t>setting inputs on components created dynamically with </a:t>
            </a:r>
            <a:r>
              <a:rPr lang="en-US" sz="2100" b="1" dirty="0" err="1">
                <a:solidFill>
                  <a:srgbClr val="595959"/>
                </a:solidFill>
                <a:latin typeface="Sora"/>
                <a:cs typeface="Sora"/>
              </a:rPr>
              <a:t>setInput</a:t>
            </a:r>
            <a:r>
              <a:rPr lang="en-US" sz="2100" b="1" dirty="0">
                <a:solidFill>
                  <a:srgbClr val="595959"/>
                </a:solidFill>
                <a:latin typeface="Sora"/>
                <a:cs typeface="Sor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84818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B37AA1A-8913-B051-691A-8866027C03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VN" sz="2800" dirty="0"/>
              <a:t>Live Demo</a:t>
            </a:r>
          </a:p>
        </p:txBody>
      </p:sp>
      <p:pic>
        <p:nvPicPr>
          <p:cNvPr id="3" name="Google Shape;559;p77">
            <a:extLst>
              <a:ext uri="{FF2B5EF4-FFF2-40B4-BE49-F238E27FC236}">
                <a16:creationId xmlns:a16="http://schemas.microsoft.com/office/drawing/2014/main" id="{B9E648BB-146A-CC75-35D4-9BEBC46B4C8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4528" y="1587009"/>
            <a:ext cx="2974943" cy="2974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934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136F9482-7FFD-7859-1B98-720AC44DF832}"/>
              </a:ext>
            </a:extLst>
          </p:cNvPr>
          <p:cNvSpPr txBox="1">
            <a:spLocks/>
          </p:cNvSpPr>
          <p:nvPr/>
        </p:nvSpPr>
        <p:spPr>
          <a:xfrm>
            <a:off x="5647611" y="1216050"/>
            <a:ext cx="1938892" cy="8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Tight Medium"/>
              <a:buNone/>
              <a:defRPr sz="36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VN" sz="2800" i="1" dirty="0"/>
              <a:t>What is Z?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FCA3C-7EE4-620E-3D20-5DB0CD8F1B8F}"/>
              </a:ext>
            </a:extLst>
          </p:cNvPr>
          <p:cNvSpPr txBox="1"/>
          <p:nvPr/>
        </p:nvSpPr>
        <p:spPr>
          <a:xfrm>
            <a:off x="6009354" y="1895503"/>
            <a:ext cx="12154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8000" b="1" dirty="0">
                <a:solidFill>
                  <a:schemeClr val="accent4"/>
                </a:solidFill>
              </a:rPr>
              <a:t>8</a:t>
            </a:r>
            <a:endParaRPr lang="en-VN" sz="8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802B9-15CD-AB54-2EE6-522E2039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1346678"/>
            <a:ext cx="3526724" cy="1687924"/>
          </a:xfrm>
          <a:prstGeom prst="rect">
            <a:avLst/>
          </a:prstGeom>
        </p:spPr>
      </p:pic>
      <p:pic>
        <p:nvPicPr>
          <p:cNvPr id="4098" name="Picture 2" descr="How to Deal with Cat Skin Allergies | Best Pet Insurance Company">
            <a:extLst>
              <a:ext uri="{FF2B5EF4-FFF2-40B4-BE49-F238E27FC236}">
                <a16:creationId xmlns:a16="http://schemas.microsoft.com/office/drawing/2014/main" id="{A9FD1538-4066-0E83-E8ED-CD0632309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11" y="3218942"/>
            <a:ext cx="2466285" cy="192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288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DEC2B9-535D-4581-4A43-BA8EC549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1346678"/>
            <a:ext cx="3527454" cy="2452241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136F9482-7FFD-7859-1B98-720AC44DF832}"/>
              </a:ext>
            </a:extLst>
          </p:cNvPr>
          <p:cNvSpPr txBox="1">
            <a:spLocks/>
          </p:cNvSpPr>
          <p:nvPr/>
        </p:nvSpPr>
        <p:spPr>
          <a:xfrm>
            <a:off x="5285872" y="1216050"/>
            <a:ext cx="2661934" cy="8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Tight Medium"/>
              <a:buNone/>
              <a:defRPr sz="3600" b="0" i="0" u="none" strike="noStrike" cap="none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r>
              <a:rPr lang="en-VN" sz="2800" i="1" dirty="0"/>
              <a:t>Now what is Z?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FCA3C-7EE4-620E-3D20-5DB0CD8F1B8F}"/>
              </a:ext>
            </a:extLst>
          </p:cNvPr>
          <p:cNvSpPr txBox="1"/>
          <p:nvPr/>
        </p:nvSpPr>
        <p:spPr>
          <a:xfrm>
            <a:off x="6009354" y="1895503"/>
            <a:ext cx="12154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8000" b="1" dirty="0">
                <a:solidFill>
                  <a:schemeClr val="accent4"/>
                </a:solidFill>
              </a:rPr>
              <a:t>8</a:t>
            </a:r>
            <a:endParaRPr lang="en-VN" sz="8000" b="1" dirty="0"/>
          </a:p>
        </p:txBody>
      </p:sp>
      <p:pic>
        <p:nvPicPr>
          <p:cNvPr id="2" name="Picture 2" descr="How to Deal with Cat Skin Allergies | Best Pet Insurance Company">
            <a:extLst>
              <a:ext uri="{FF2B5EF4-FFF2-40B4-BE49-F238E27FC236}">
                <a16:creationId xmlns:a16="http://schemas.microsoft.com/office/drawing/2014/main" id="{1682DA45-67AF-C740-EF4F-82E6B23C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11" y="3218942"/>
            <a:ext cx="2466285" cy="192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43;p53">
            <a:extLst>
              <a:ext uri="{FF2B5EF4-FFF2-40B4-BE49-F238E27FC236}">
                <a16:creationId xmlns:a16="http://schemas.microsoft.com/office/drawing/2014/main" id="{7D5D18E5-D19E-B792-5C96-F2B288203F50}"/>
              </a:ext>
            </a:extLst>
          </p:cNvPr>
          <p:cNvSpPr/>
          <p:nvPr/>
        </p:nvSpPr>
        <p:spPr>
          <a:xfrm>
            <a:off x="819465" y="2155808"/>
            <a:ext cx="1529340" cy="229483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bg1"/>
              </a:solidFill>
            </a:endParaRPr>
          </a:p>
        </p:txBody>
      </p:sp>
      <p:sp>
        <p:nvSpPr>
          <p:cNvPr id="5" name="Google Shape;343;p53">
            <a:extLst>
              <a:ext uri="{FF2B5EF4-FFF2-40B4-BE49-F238E27FC236}">
                <a16:creationId xmlns:a16="http://schemas.microsoft.com/office/drawing/2014/main" id="{C7A78159-03EC-9816-85F9-53CF041AFC71}"/>
              </a:ext>
            </a:extLst>
          </p:cNvPr>
          <p:cNvSpPr/>
          <p:nvPr/>
        </p:nvSpPr>
        <p:spPr>
          <a:xfrm>
            <a:off x="804075" y="2914745"/>
            <a:ext cx="827141" cy="229483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DEC2B9-535D-4581-4A43-BA8EC549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52" y="1346678"/>
            <a:ext cx="3527454" cy="2452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858DA-1016-65A2-720E-C6DA1403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212" y="1346678"/>
            <a:ext cx="4155820" cy="245014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ED1909-F7D3-2DB2-E2E0-5A89B38E4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5635" y="1374315"/>
            <a:ext cx="384766" cy="4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BB6A5FC-3C29-B1A9-7EF0-695CBA8D5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effectLst/>
                <a:highlight>
                  <a:srgbClr val="0F0F11"/>
                </a:highlight>
                <a:latin typeface="Inter" panose="02000503000000020004" pitchFamily="2" charset="0"/>
              </a:rPr>
              <a:t>A </a:t>
            </a:r>
            <a:r>
              <a:rPr lang="en-US" b="1" i="0" dirty="0">
                <a:effectLst/>
                <a:highlight>
                  <a:srgbClr val="0F0F11"/>
                </a:highlight>
                <a:latin typeface="Inter" panose="02000503000000020004" pitchFamily="2" charset="0"/>
              </a:rPr>
              <a:t>signal</a:t>
            </a:r>
            <a:r>
              <a:rPr lang="en-US" b="0" i="0" dirty="0">
                <a:effectLst/>
                <a:highlight>
                  <a:srgbClr val="0F0F11"/>
                </a:highlight>
                <a:latin typeface="Inter" panose="02000503000000020004" pitchFamily="2" charset="0"/>
              </a:rPr>
              <a:t> is a wrapper around a value that notifies interested consumers when that value changes.</a:t>
            </a:r>
            <a:endParaRPr lang="en-V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B126CD-07B0-583D-4974-F0487A05D00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angular.dev</a:t>
            </a:r>
            <a:r>
              <a:rPr lang="en-US" dirty="0"/>
              <a:t>/guide/signals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4731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C706F7-C277-CF65-6987-6E0491D6D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737"/>
            <a:ext cx="7060800" cy="585000"/>
          </a:xfrm>
        </p:spPr>
        <p:txBody>
          <a:bodyPr/>
          <a:lstStyle/>
          <a:p>
            <a:r>
              <a:rPr lang="en-VN" b="1" dirty="0"/>
              <a:t>Signals</a:t>
            </a:r>
          </a:p>
        </p:txBody>
      </p:sp>
      <p:sp>
        <p:nvSpPr>
          <p:cNvPr id="5" name="Google Shape;265;p22">
            <a:extLst>
              <a:ext uri="{FF2B5EF4-FFF2-40B4-BE49-F238E27FC236}">
                <a16:creationId xmlns:a16="http://schemas.microsoft.com/office/drawing/2014/main" id="{7152FECB-62A7-69DF-0E95-4FA20B75033C}"/>
              </a:ext>
            </a:extLst>
          </p:cNvPr>
          <p:cNvSpPr txBox="1">
            <a:spLocks/>
          </p:cNvSpPr>
          <p:nvPr/>
        </p:nvSpPr>
        <p:spPr>
          <a:xfrm>
            <a:off x="398834" y="2093158"/>
            <a:ext cx="6531428" cy="280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55600">
              <a:lnSpc>
                <a:spcPct val="115000"/>
              </a:lnSpc>
              <a:spcBef>
                <a:spcPts val="1000"/>
              </a:spcBef>
              <a:buClr>
                <a:srgbClr val="595959"/>
              </a:buClr>
              <a:buSzPts val="2000"/>
              <a:buFont typeface="Sora"/>
              <a:buChar char="●"/>
            </a:pPr>
            <a:r>
              <a:rPr lang="en-US" sz="20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The </a:t>
            </a:r>
            <a:r>
              <a:rPr lang="en-US" sz="2000" b="1" dirty="0">
                <a:solidFill>
                  <a:srgbClr val="2852C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signal&lt;T&gt;()</a:t>
            </a:r>
            <a:r>
              <a:rPr lang="en-US" sz="20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  function creates a signal</a:t>
            </a:r>
          </a:p>
          <a:p>
            <a:pPr marL="457200" lvl="0" indent="-355600">
              <a:lnSpc>
                <a:spcPct val="115000"/>
              </a:lnSpc>
              <a:spcBef>
                <a:spcPts val="1000"/>
              </a:spcBef>
              <a:buClr>
                <a:srgbClr val="595959"/>
              </a:buClr>
              <a:buSzPts val="2000"/>
              <a:buFont typeface="Sora"/>
              <a:buChar char="●"/>
            </a:pPr>
            <a:r>
              <a:rPr lang="en-US" sz="20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The </a:t>
            </a:r>
            <a:r>
              <a:rPr lang="en-US" sz="2000" b="1" dirty="0">
                <a:solidFill>
                  <a:srgbClr val="2852C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count</a:t>
            </a:r>
            <a:r>
              <a:rPr lang="en-US" sz="20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 has type  </a:t>
            </a:r>
            <a:r>
              <a:rPr lang="en-US" sz="2000" b="1" dirty="0" err="1">
                <a:solidFill>
                  <a:srgbClr val="2852C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WritableSignal</a:t>
            </a:r>
            <a:r>
              <a:rPr lang="en-US" sz="2000" b="1" dirty="0">
                <a:solidFill>
                  <a:srgbClr val="2852C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&lt;number&gt; </a:t>
            </a:r>
            <a:endParaRPr lang="en-US" sz="2000" b="1" dirty="0">
              <a:solidFill>
                <a:srgbClr val="59595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457200" lvl="0" indent="-368300">
              <a:lnSpc>
                <a:spcPct val="115000"/>
              </a:lnSpc>
              <a:spcBef>
                <a:spcPts val="1000"/>
              </a:spcBef>
              <a:buClr>
                <a:srgbClr val="595959"/>
              </a:buClr>
              <a:buSzPts val="2200"/>
              <a:buFont typeface="Sora"/>
              <a:buChar char="●"/>
            </a:pPr>
            <a:r>
              <a:rPr lang="en-US" sz="20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The </a:t>
            </a:r>
            <a:r>
              <a:rPr lang="en-US" sz="2000" b="1" dirty="0">
                <a:solidFill>
                  <a:srgbClr val="2852C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set </a:t>
            </a:r>
            <a:r>
              <a:rPr lang="en-US" sz="20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replaces the value</a:t>
            </a:r>
          </a:p>
          <a:p>
            <a:pPr marL="457200" lvl="0" indent="-368300">
              <a:lnSpc>
                <a:spcPct val="115000"/>
              </a:lnSpc>
              <a:spcBef>
                <a:spcPts val="1000"/>
              </a:spcBef>
              <a:buClr>
                <a:srgbClr val="595959"/>
              </a:buClr>
              <a:buSzPts val="2200"/>
              <a:buFont typeface="Sora"/>
              <a:buChar char="●"/>
            </a:pPr>
            <a:r>
              <a:rPr lang="en-US" sz="20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The </a:t>
            </a:r>
            <a:r>
              <a:rPr lang="en-US" sz="2000" b="1" dirty="0">
                <a:solidFill>
                  <a:srgbClr val="2852C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update</a:t>
            </a:r>
            <a:r>
              <a:rPr lang="en-US" sz="20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 creates new value from old (immutable)</a:t>
            </a:r>
          </a:p>
          <a:p>
            <a:pPr marL="457200" lvl="0" indent="-368300">
              <a:lnSpc>
                <a:spcPct val="115000"/>
              </a:lnSpc>
              <a:spcBef>
                <a:spcPts val="1000"/>
              </a:spcBef>
              <a:buClr>
                <a:srgbClr val="595959"/>
              </a:buClr>
              <a:buSzPts val="2200"/>
              <a:buFont typeface="Sora"/>
              <a:buChar char="●"/>
            </a:pPr>
            <a:r>
              <a:rPr lang="en-US" sz="20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Value is retrieved by “calling” the signal (getter)</a:t>
            </a:r>
          </a:p>
          <a:p>
            <a:pPr marL="457200" lvl="0" indent="-368300">
              <a:lnSpc>
                <a:spcPct val="115000"/>
              </a:lnSpc>
              <a:spcBef>
                <a:spcPts val="1000"/>
              </a:spcBef>
              <a:buClr>
                <a:srgbClr val="595959"/>
              </a:buClr>
              <a:buSzPts val="2200"/>
              <a:buFont typeface="Sora"/>
              <a:buChar char="●"/>
            </a:pPr>
            <a:r>
              <a:rPr lang="en-US" sz="2000" b="1" dirty="0">
                <a:solidFill>
                  <a:srgbClr val="595959"/>
                </a:solidFill>
                <a:latin typeface="Sora"/>
                <a:cs typeface="Sora"/>
                <a:sym typeface="Sora"/>
              </a:rPr>
              <a:t>Sync &amp; Guaranteed to always have a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948C5-22D6-40AF-A3EC-16C9F150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4040" y="710110"/>
            <a:ext cx="4724151" cy="13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57677"/>
      </p:ext>
    </p:extLst>
  </p:cSld>
  <p:clrMapOvr>
    <a:masterClrMapping/>
  </p:clrMapOvr>
</p:sld>
</file>

<file path=ppt/theme/theme1.xml><?xml version="1.0" encoding="utf-8"?>
<a:theme xmlns:a="http://schemas.openxmlformats.org/drawingml/2006/main" name="Angular - Slide Template">
  <a:themeElements>
    <a:clrScheme name="Simple Light">
      <a:dk1>
        <a:srgbClr val="0F0F11"/>
      </a:dk1>
      <a:lt1>
        <a:srgbClr val="FFFFFF"/>
      </a:lt1>
      <a:dk2>
        <a:srgbClr val="EFEFF1"/>
      </a:dk2>
      <a:lt2>
        <a:srgbClr val="FA2C04"/>
      </a:lt2>
      <a:accent1>
        <a:srgbClr val="F5212C"/>
      </a:accent1>
      <a:accent2>
        <a:srgbClr val="F11653"/>
      </a:accent2>
      <a:accent3>
        <a:srgbClr val="EC0B7B"/>
      </a:accent3>
      <a:accent4>
        <a:srgbClr val="E700A3"/>
      </a:accent4>
      <a:accent5>
        <a:srgbClr val="B300B5"/>
      </a:accent5>
      <a:accent6>
        <a:srgbClr val="8001C6"/>
      </a:accent6>
      <a:hlink>
        <a:srgbClr val="1801E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17671</TotalTime>
  <Words>465</Words>
  <Application>Microsoft Macintosh PowerPoint</Application>
  <PresentationFormat>On-screen Show (16:9)</PresentationFormat>
  <Paragraphs>111</Paragraphs>
  <Slides>43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Inter Medium</vt:lpstr>
      <vt:lpstr>Inter Tight Medium</vt:lpstr>
      <vt:lpstr>Inter Tight</vt:lpstr>
      <vt:lpstr>Consolas</vt:lpstr>
      <vt:lpstr>JetBrains Mono</vt:lpstr>
      <vt:lpstr>Sora</vt:lpstr>
      <vt:lpstr>Inter</vt:lpstr>
      <vt:lpstr>Inter Tight SemiBold</vt:lpstr>
      <vt:lpstr>Arial</vt:lpstr>
      <vt:lpstr>Inter SemiBold</vt:lpstr>
      <vt:lpstr>DM Mono</vt:lpstr>
      <vt:lpstr>Angular - Slide Template</vt:lpstr>
      <vt:lpstr>Decoded Change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Signals</vt:lpstr>
      <vt:lpstr>PowerPoint Presentation</vt:lpstr>
      <vt:lpstr>PowerPoint Presentation</vt:lpstr>
      <vt:lpstr>Computed Signals</vt:lpstr>
      <vt:lpstr>PowerPoint Presentation</vt:lpstr>
      <vt:lpstr>PowerPoint Presentation</vt:lpstr>
      <vt:lpstr>Signals effects</vt:lpstr>
      <vt:lpstr>Signals effects</vt:lpstr>
      <vt:lpstr>Effects always excute asynchronously </vt:lpstr>
      <vt:lpstr>Effects updating Signals</vt:lpstr>
      <vt:lpstr>Effects updating Signals</vt:lpstr>
      <vt:lpstr>Effects updating Signals</vt:lpstr>
      <vt:lpstr>PowerPoint Presentation</vt:lpstr>
      <vt:lpstr>PowerPoint Presentation</vt:lpstr>
      <vt:lpstr>Angular Signals 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ZoneJS</vt:lpstr>
      <vt:lpstr>PowerPoint Presentation</vt:lpstr>
      <vt:lpstr>PowerPoint Presentation</vt:lpstr>
      <vt:lpstr>PowerPoint Presentation</vt:lpstr>
      <vt:lpstr>PowerPoint Presentation</vt:lpstr>
      <vt:lpstr>With OnPush  CD runs when the view is dirty </vt:lpstr>
      <vt:lpstr>PowerPoint Presentation</vt:lpstr>
      <vt:lpstr>PowerPoint Presentation</vt:lpstr>
      <vt:lpstr>PowerPoint Presentation</vt:lpstr>
      <vt:lpstr>PowerPoint Presentation</vt:lpstr>
      <vt:lpstr>ZoneJS Downsides</vt:lpstr>
      <vt:lpstr>Zoneless</vt:lpstr>
      <vt:lpstr>Get ready to go Zoneless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153</cp:revision>
  <dcterms:modified xsi:type="dcterms:W3CDTF">2024-08-05T18:31:50Z</dcterms:modified>
</cp:coreProperties>
</file>